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19"/>
  </p:notesMasterIdLst>
  <p:handoutMasterIdLst>
    <p:handoutMasterId r:id="rId20"/>
  </p:handoutMasterIdLst>
  <p:sldIdLst>
    <p:sldId id="298" r:id="rId5"/>
    <p:sldId id="317" r:id="rId6"/>
    <p:sldId id="306" r:id="rId7"/>
    <p:sldId id="320" r:id="rId8"/>
    <p:sldId id="321" r:id="rId9"/>
    <p:sldId id="322" r:id="rId10"/>
    <p:sldId id="323" r:id="rId11"/>
    <p:sldId id="324" r:id="rId12"/>
    <p:sldId id="326" r:id="rId13"/>
    <p:sldId id="318" r:id="rId14"/>
    <p:sldId id="319" r:id="rId15"/>
    <p:sldId id="325" r:id="rId16"/>
    <p:sldId id="327" r:id="rId17"/>
    <p:sldId id="328" r:id="rId18"/>
  </p:sldIdLst>
  <p:sldSz cx="9906000" cy="6858000" type="A4"/>
  <p:notesSz cx="6662738" cy="9906000"/>
  <p:custDataLst>
    <p:tags r:id="rId21"/>
  </p:custDataLst>
  <p:defaultTextStyle>
    <a:defPPr>
      <a:defRPr lang="en-GB"/>
    </a:defPPr>
    <a:lvl1pPr algn="ctr" rtl="0" fontAlgn="base">
      <a:defRPr sz="1400" kern="1200">
        <a:solidFill>
          <a:schemeClr val="tx1"/>
        </a:solidFill>
        <a:latin typeface="+mn-lt"/>
        <a:ea typeface="+mn-ea"/>
        <a:cs typeface="+mn-cs"/>
      </a:defRPr>
    </a:lvl1pPr>
    <a:lvl2pPr marL="457200" algn="ctr" rtl="0" fontAlgn="base">
      <a:defRPr sz="1400" kern="1200">
        <a:solidFill>
          <a:schemeClr val="tx1"/>
        </a:solidFill>
        <a:latin typeface="+mn-lt"/>
        <a:ea typeface="+mn-ea"/>
        <a:cs typeface="+mn-cs"/>
      </a:defRPr>
    </a:lvl2pPr>
    <a:lvl3pPr marL="914400" algn="ctr" rtl="0" fontAlgn="base">
      <a:defRPr sz="1400" kern="1200">
        <a:solidFill>
          <a:schemeClr val="tx1"/>
        </a:solidFill>
        <a:latin typeface="+mn-lt"/>
        <a:ea typeface="+mn-ea"/>
        <a:cs typeface="+mn-cs"/>
      </a:defRPr>
    </a:lvl3pPr>
    <a:lvl4pPr marL="1371600" algn="ctr" rtl="0" fontAlgn="base">
      <a:defRPr sz="1400" kern="1200">
        <a:solidFill>
          <a:schemeClr val="tx1"/>
        </a:solidFill>
        <a:latin typeface="+mn-lt"/>
        <a:ea typeface="+mn-ea"/>
        <a:cs typeface="+mn-cs"/>
      </a:defRPr>
    </a:lvl4pPr>
    <a:lvl5pPr marL="1828800" algn="ctr" rtl="0" fontAlgn="base">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25">
          <p15:clr>
            <a:srgbClr val="A4A3A4"/>
          </p15:clr>
        </p15:guide>
      </p15:sldGuideLst>
    </p:ext>
    <p:ext uri="{2D200454-40CA-4A62-9FC3-DE9A4176ACB9}">
      <p15:notesGuideLst xmlns:p15="http://schemas.microsoft.com/office/powerpoint/2012/main">
        <p15:guide id="1" orient="horz" pos="3120">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5782"/>
    <a:srgbClr val="E86284"/>
    <a:srgbClr val="FB2993"/>
    <a:srgbClr val="5D8BA7"/>
    <a:srgbClr val="C10307"/>
    <a:srgbClr val="A90907"/>
    <a:srgbClr val="D30705"/>
    <a:srgbClr val="FFC600"/>
    <a:srgbClr val="F6D805"/>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1" autoAdjust="0"/>
    <p:restoredTop sz="90752" autoAdjust="0"/>
  </p:normalViewPr>
  <p:slideViewPr>
    <p:cSldViewPr snapToGrid="0" snapToObjects="1" showGuides="1">
      <p:cViewPr>
        <p:scale>
          <a:sx n="100" d="100"/>
          <a:sy n="100" d="100"/>
        </p:scale>
        <p:origin x="1168" y="144"/>
      </p:cViewPr>
      <p:guideLst>
        <p:guide orient="horz" pos="2160"/>
        <p:guide pos="5825"/>
      </p:guideLst>
    </p:cSldViewPr>
  </p:slideViewPr>
  <p:outlineViewPr>
    <p:cViewPr>
      <p:scale>
        <a:sx n="33" d="100"/>
        <a:sy n="33" d="100"/>
      </p:scale>
      <p:origin x="0" y="-17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1" d="100"/>
          <a:sy n="71" d="100"/>
        </p:scale>
        <p:origin x="-3048" y="-96"/>
      </p:cViewPr>
      <p:guideLst>
        <p:guide orient="horz" pos="3120"/>
        <p:guide pos="20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D4C4A-3385-AE4A-BDD4-477766F3CB56}" type="doc">
      <dgm:prSet loTypeId="urn:microsoft.com/office/officeart/2005/8/layout/process1" loCatId="" qsTypeId="urn:microsoft.com/office/officeart/2005/8/quickstyle/simple1" qsCatId="simple" csTypeId="urn:microsoft.com/office/officeart/2005/8/colors/accent2_2" csCatId="accent2" phldr="1"/>
      <dgm:spPr/>
    </dgm:pt>
    <dgm:pt modelId="{845ECDF2-9819-C547-A3A1-92F04A4B0A90}">
      <dgm:prSet phldrT="[文字]"/>
      <dgm:spPr/>
      <dgm:t>
        <a:bodyPr/>
        <a:lstStyle/>
        <a:p>
          <a:r>
            <a:rPr lang="zh-TW" altLang="en-US" dirty="0">
              <a:solidFill>
                <a:schemeClr val="tx1"/>
              </a:solidFill>
            </a:rPr>
            <a:t>申請</a:t>
          </a:r>
        </a:p>
      </dgm:t>
    </dgm:pt>
    <dgm:pt modelId="{B5519939-CFFC-4D4B-8646-A2FB37E63DBC}" type="parTrans" cxnId="{62857917-1671-4945-A001-028BCDF45D7C}">
      <dgm:prSet/>
      <dgm:spPr/>
      <dgm:t>
        <a:bodyPr/>
        <a:lstStyle/>
        <a:p>
          <a:endParaRPr lang="zh-TW" altLang="en-US"/>
        </a:p>
      </dgm:t>
    </dgm:pt>
    <dgm:pt modelId="{D3349E91-9AAD-1C4F-9834-DFBB332CDC1A}" type="sibTrans" cxnId="{62857917-1671-4945-A001-028BCDF45D7C}">
      <dgm:prSet/>
      <dgm:spPr/>
      <dgm:t>
        <a:bodyPr/>
        <a:lstStyle/>
        <a:p>
          <a:endParaRPr lang="zh-TW" altLang="en-US"/>
        </a:p>
      </dgm:t>
    </dgm:pt>
    <dgm:pt modelId="{0A065C29-3E9C-7A46-9B9A-0D2EB6B0F945}">
      <dgm:prSet phldrT="[文字]"/>
      <dgm:spPr/>
      <dgm:t>
        <a:bodyPr/>
        <a:lstStyle/>
        <a:p>
          <a:r>
            <a:rPr lang="zh-TW" altLang="en-US" dirty="0">
              <a:solidFill>
                <a:schemeClr val="tx1"/>
              </a:solidFill>
            </a:rPr>
            <a:t>審核</a:t>
          </a:r>
        </a:p>
      </dgm:t>
    </dgm:pt>
    <dgm:pt modelId="{596D83B5-9A8B-1C42-9F0C-7BFE10946925}" type="parTrans" cxnId="{8429A0FB-65A6-B94D-81D7-F890BC1EDCD8}">
      <dgm:prSet/>
      <dgm:spPr/>
      <dgm:t>
        <a:bodyPr/>
        <a:lstStyle/>
        <a:p>
          <a:endParaRPr lang="zh-TW" altLang="en-US"/>
        </a:p>
      </dgm:t>
    </dgm:pt>
    <dgm:pt modelId="{721F61FC-3F4F-8D4E-8F02-B508EB6593C1}" type="sibTrans" cxnId="{8429A0FB-65A6-B94D-81D7-F890BC1EDCD8}">
      <dgm:prSet/>
      <dgm:spPr/>
      <dgm:t>
        <a:bodyPr/>
        <a:lstStyle/>
        <a:p>
          <a:endParaRPr lang="zh-TW" altLang="en-US"/>
        </a:p>
      </dgm:t>
    </dgm:pt>
    <dgm:pt modelId="{2BDEC452-0A9C-E64A-AC28-6843CFE44EEF}">
      <dgm:prSet phldrT="[文字]"/>
      <dgm:spPr/>
      <dgm:t>
        <a:bodyPr/>
        <a:lstStyle/>
        <a:p>
          <a:r>
            <a:rPr lang="zh-TW" altLang="en-US" dirty="0">
              <a:solidFill>
                <a:schemeClr val="tx1"/>
              </a:solidFill>
            </a:rPr>
            <a:t>放款</a:t>
          </a:r>
        </a:p>
      </dgm:t>
    </dgm:pt>
    <dgm:pt modelId="{4D62F6B6-21EB-A249-A688-EA1B2264857A}" type="parTrans" cxnId="{A2E4A145-A53E-DA49-91A2-2E3C9C0EF0E8}">
      <dgm:prSet/>
      <dgm:spPr/>
      <dgm:t>
        <a:bodyPr/>
        <a:lstStyle/>
        <a:p>
          <a:endParaRPr lang="zh-TW" altLang="en-US"/>
        </a:p>
      </dgm:t>
    </dgm:pt>
    <dgm:pt modelId="{92036D64-D29A-A046-B5A9-2AF08E125C12}" type="sibTrans" cxnId="{A2E4A145-A53E-DA49-91A2-2E3C9C0EF0E8}">
      <dgm:prSet/>
      <dgm:spPr/>
      <dgm:t>
        <a:bodyPr/>
        <a:lstStyle/>
        <a:p>
          <a:endParaRPr lang="zh-TW" altLang="en-US"/>
        </a:p>
      </dgm:t>
    </dgm:pt>
    <dgm:pt modelId="{27A6BD75-508D-A14E-BAF6-9A57FBE283EC}" type="pres">
      <dgm:prSet presAssocID="{7A4D4C4A-3385-AE4A-BDD4-477766F3CB56}" presName="Name0" presStyleCnt="0">
        <dgm:presLayoutVars>
          <dgm:dir/>
          <dgm:resizeHandles val="exact"/>
        </dgm:presLayoutVars>
      </dgm:prSet>
      <dgm:spPr/>
    </dgm:pt>
    <dgm:pt modelId="{4B5C1C4A-4AFB-6C43-930D-D94186B42BCB}" type="pres">
      <dgm:prSet presAssocID="{845ECDF2-9819-C547-A3A1-92F04A4B0A90}" presName="node" presStyleLbl="node1" presStyleIdx="0" presStyleCnt="3" custScaleY="47254">
        <dgm:presLayoutVars>
          <dgm:bulletEnabled val="1"/>
        </dgm:presLayoutVars>
      </dgm:prSet>
      <dgm:spPr/>
    </dgm:pt>
    <dgm:pt modelId="{1D77642A-A5CC-3945-90CE-9C0A4DC60780}" type="pres">
      <dgm:prSet presAssocID="{D3349E91-9AAD-1C4F-9834-DFBB332CDC1A}" presName="sibTrans" presStyleLbl="sibTrans2D1" presStyleIdx="0" presStyleCnt="2"/>
      <dgm:spPr/>
    </dgm:pt>
    <dgm:pt modelId="{8EA52DF6-F04D-E14C-B98C-FCDA2007009C}" type="pres">
      <dgm:prSet presAssocID="{D3349E91-9AAD-1C4F-9834-DFBB332CDC1A}" presName="connectorText" presStyleLbl="sibTrans2D1" presStyleIdx="0" presStyleCnt="2"/>
      <dgm:spPr/>
    </dgm:pt>
    <dgm:pt modelId="{2F69794D-0444-EB45-90FB-FC39F4D01DCE}" type="pres">
      <dgm:prSet presAssocID="{0A065C29-3E9C-7A46-9B9A-0D2EB6B0F945}" presName="node" presStyleLbl="node1" presStyleIdx="1" presStyleCnt="3" custScaleY="47079">
        <dgm:presLayoutVars>
          <dgm:bulletEnabled val="1"/>
        </dgm:presLayoutVars>
      </dgm:prSet>
      <dgm:spPr/>
    </dgm:pt>
    <dgm:pt modelId="{B0A59B64-833F-DC42-8436-A758384A7E27}" type="pres">
      <dgm:prSet presAssocID="{721F61FC-3F4F-8D4E-8F02-B508EB6593C1}" presName="sibTrans" presStyleLbl="sibTrans2D1" presStyleIdx="1" presStyleCnt="2"/>
      <dgm:spPr/>
    </dgm:pt>
    <dgm:pt modelId="{EDA6499A-828C-1D42-851C-058EEAB6DED1}" type="pres">
      <dgm:prSet presAssocID="{721F61FC-3F4F-8D4E-8F02-B508EB6593C1}" presName="connectorText" presStyleLbl="sibTrans2D1" presStyleIdx="1" presStyleCnt="2"/>
      <dgm:spPr/>
    </dgm:pt>
    <dgm:pt modelId="{BCC393DB-F1A6-E844-84DB-7A58F35D1283}" type="pres">
      <dgm:prSet presAssocID="{2BDEC452-0A9C-E64A-AC28-6843CFE44EEF}" presName="node" presStyleLbl="node1" presStyleIdx="2" presStyleCnt="3" custScaleY="45222">
        <dgm:presLayoutVars>
          <dgm:bulletEnabled val="1"/>
        </dgm:presLayoutVars>
      </dgm:prSet>
      <dgm:spPr/>
    </dgm:pt>
  </dgm:ptLst>
  <dgm:cxnLst>
    <dgm:cxn modelId="{62857917-1671-4945-A001-028BCDF45D7C}" srcId="{7A4D4C4A-3385-AE4A-BDD4-477766F3CB56}" destId="{845ECDF2-9819-C547-A3A1-92F04A4B0A90}" srcOrd="0" destOrd="0" parTransId="{B5519939-CFFC-4D4B-8646-A2FB37E63DBC}" sibTransId="{D3349E91-9AAD-1C4F-9834-DFBB332CDC1A}"/>
    <dgm:cxn modelId="{0A75AF3A-845A-C042-ACA3-732329F56288}" type="presOf" srcId="{7A4D4C4A-3385-AE4A-BDD4-477766F3CB56}" destId="{27A6BD75-508D-A14E-BAF6-9A57FBE283EC}" srcOrd="0" destOrd="0" presId="urn:microsoft.com/office/officeart/2005/8/layout/process1"/>
    <dgm:cxn modelId="{A2E4A145-A53E-DA49-91A2-2E3C9C0EF0E8}" srcId="{7A4D4C4A-3385-AE4A-BDD4-477766F3CB56}" destId="{2BDEC452-0A9C-E64A-AC28-6843CFE44EEF}" srcOrd="2" destOrd="0" parTransId="{4D62F6B6-21EB-A249-A688-EA1B2264857A}" sibTransId="{92036D64-D29A-A046-B5A9-2AF08E125C12}"/>
    <dgm:cxn modelId="{37C43850-FFDF-0A47-BD0D-3A7F2F256214}" type="presOf" srcId="{0A065C29-3E9C-7A46-9B9A-0D2EB6B0F945}" destId="{2F69794D-0444-EB45-90FB-FC39F4D01DCE}" srcOrd="0" destOrd="0" presId="urn:microsoft.com/office/officeart/2005/8/layout/process1"/>
    <dgm:cxn modelId="{C21CA054-5509-D946-8E3C-664167AA8BFF}" type="presOf" srcId="{721F61FC-3F4F-8D4E-8F02-B508EB6593C1}" destId="{B0A59B64-833F-DC42-8436-A758384A7E27}" srcOrd="0" destOrd="0" presId="urn:microsoft.com/office/officeart/2005/8/layout/process1"/>
    <dgm:cxn modelId="{ACEECF7E-AAF9-674D-925D-AE28D8B9EF9A}" type="presOf" srcId="{D3349E91-9AAD-1C4F-9834-DFBB332CDC1A}" destId="{1D77642A-A5CC-3945-90CE-9C0A4DC60780}" srcOrd="0" destOrd="0" presId="urn:microsoft.com/office/officeart/2005/8/layout/process1"/>
    <dgm:cxn modelId="{B9CE4590-7872-9149-980F-32EC60416199}" type="presOf" srcId="{845ECDF2-9819-C547-A3A1-92F04A4B0A90}" destId="{4B5C1C4A-4AFB-6C43-930D-D94186B42BCB}" srcOrd="0" destOrd="0" presId="urn:microsoft.com/office/officeart/2005/8/layout/process1"/>
    <dgm:cxn modelId="{DCBFCED9-0833-EA4F-A2CF-C48A43D1C78B}" type="presOf" srcId="{721F61FC-3F4F-8D4E-8F02-B508EB6593C1}" destId="{EDA6499A-828C-1D42-851C-058EEAB6DED1}" srcOrd="1" destOrd="0" presId="urn:microsoft.com/office/officeart/2005/8/layout/process1"/>
    <dgm:cxn modelId="{6765BEF6-32C7-C244-8AE8-AF31103C9A2E}" type="presOf" srcId="{D3349E91-9AAD-1C4F-9834-DFBB332CDC1A}" destId="{8EA52DF6-F04D-E14C-B98C-FCDA2007009C}" srcOrd="1" destOrd="0" presId="urn:microsoft.com/office/officeart/2005/8/layout/process1"/>
    <dgm:cxn modelId="{8429A0FB-65A6-B94D-81D7-F890BC1EDCD8}" srcId="{7A4D4C4A-3385-AE4A-BDD4-477766F3CB56}" destId="{0A065C29-3E9C-7A46-9B9A-0D2EB6B0F945}" srcOrd="1" destOrd="0" parTransId="{596D83B5-9A8B-1C42-9F0C-7BFE10946925}" sibTransId="{721F61FC-3F4F-8D4E-8F02-B508EB6593C1}"/>
    <dgm:cxn modelId="{7956FFFF-145F-DA48-8866-DF23AC35289B}" type="presOf" srcId="{2BDEC452-0A9C-E64A-AC28-6843CFE44EEF}" destId="{BCC393DB-F1A6-E844-84DB-7A58F35D1283}" srcOrd="0" destOrd="0" presId="urn:microsoft.com/office/officeart/2005/8/layout/process1"/>
    <dgm:cxn modelId="{383B233B-735C-F346-8344-BA9CE1C79F68}" type="presParOf" srcId="{27A6BD75-508D-A14E-BAF6-9A57FBE283EC}" destId="{4B5C1C4A-4AFB-6C43-930D-D94186B42BCB}" srcOrd="0" destOrd="0" presId="urn:microsoft.com/office/officeart/2005/8/layout/process1"/>
    <dgm:cxn modelId="{388FCAA7-B22D-BE4D-B43E-FD21A1E0FE2A}" type="presParOf" srcId="{27A6BD75-508D-A14E-BAF6-9A57FBE283EC}" destId="{1D77642A-A5CC-3945-90CE-9C0A4DC60780}" srcOrd="1" destOrd="0" presId="urn:microsoft.com/office/officeart/2005/8/layout/process1"/>
    <dgm:cxn modelId="{C5DDEC8B-F9E7-8740-A0DC-8EC78833658D}" type="presParOf" srcId="{1D77642A-A5CC-3945-90CE-9C0A4DC60780}" destId="{8EA52DF6-F04D-E14C-B98C-FCDA2007009C}" srcOrd="0" destOrd="0" presId="urn:microsoft.com/office/officeart/2005/8/layout/process1"/>
    <dgm:cxn modelId="{75AC2A35-6ECE-8B46-8953-33C6F318570C}" type="presParOf" srcId="{27A6BD75-508D-A14E-BAF6-9A57FBE283EC}" destId="{2F69794D-0444-EB45-90FB-FC39F4D01DCE}" srcOrd="2" destOrd="0" presId="urn:microsoft.com/office/officeart/2005/8/layout/process1"/>
    <dgm:cxn modelId="{94B83253-6F3A-F348-90EA-BE880D234DF6}" type="presParOf" srcId="{27A6BD75-508D-A14E-BAF6-9A57FBE283EC}" destId="{B0A59B64-833F-DC42-8436-A758384A7E27}" srcOrd="3" destOrd="0" presId="urn:microsoft.com/office/officeart/2005/8/layout/process1"/>
    <dgm:cxn modelId="{667693E9-ED46-9A40-B8D3-B7652A79E784}" type="presParOf" srcId="{B0A59B64-833F-DC42-8436-A758384A7E27}" destId="{EDA6499A-828C-1D42-851C-058EEAB6DED1}" srcOrd="0" destOrd="0" presId="urn:microsoft.com/office/officeart/2005/8/layout/process1"/>
    <dgm:cxn modelId="{AA96A6B8-CF24-A94A-899B-5BCF3779ED1F}" type="presParOf" srcId="{27A6BD75-508D-A14E-BAF6-9A57FBE283EC}" destId="{BCC393DB-F1A6-E844-84DB-7A58F35D1283}"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C1C4A-4AFB-6C43-930D-D94186B42BCB}">
      <dsp:nvSpPr>
        <dsp:cNvPr id="0" name=""/>
        <dsp:cNvSpPr/>
      </dsp:nvSpPr>
      <dsp:spPr>
        <a:xfrm>
          <a:off x="6971" y="651930"/>
          <a:ext cx="2083690" cy="59077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TW" altLang="en-US" sz="1900" kern="1200" dirty="0">
              <a:solidFill>
                <a:schemeClr val="tx1"/>
              </a:solidFill>
            </a:rPr>
            <a:t>申請</a:t>
          </a:r>
        </a:p>
      </dsp:txBody>
      <dsp:txXfrm>
        <a:off x="24274" y="669233"/>
        <a:ext cx="2049084" cy="556170"/>
      </dsp:txXfrm>
    </dsp:sp>
    <dsp:sp modelId="{1D77642A-A5CC-3945-90CE-9C0A4DC60780}">
      <dsp:nvSpPr>
        <dsp:cNvPr id="0" name=""/>
        <dsp:cNvSpPr/>
      </dsp:nvSpPr>
      <dsp:spPr>
        <a:xfrm>
          <a:off x="2299031" y="688941"/>
          <a:ext cx="441742" cy="5167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TW" altLang="en-US" sz="1600" kern="1200"/>
        </a:p>
      </dsp:txBody>
      <dsp:txXfrm>
        <a:off x="2299031" y="792292"/>
        <a:ext cx="309219" cy="310053"/>
      </dsp:txXfrm>
    </dsp:sp>
    <dsp:sp modelId="{2F69794D-0444-EB45-90FB-FC39F4D01DCE}">
      <dsp:nvSpPr>
        <dsp:cNvPr id="0" name=""/>
        <dsp:cNvSpPr/>
      </dsp:nvSpPr>
      <dsp:spPr>
        <a:xfrm>
          <a:off x="2924138" y="653024"/>
          <a:ext cx="2083690" cy="58858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TW" altLang="en-US" sz="1900" kern="1200" dirty="0">
              <a:solidFill>
                <a:schemeClr val="tx1"/>
              </a:solidFill>
            </a:rPr>
            <a:t>審核</a:t>
          </a:r>
        </a:p>
      </dsp:txBody>
      <dsp:txXfrm>
        <a:off x="2941377" y="670263"/>
        <a:ext cx="2049212" cy="554110"/>
      </dsp:txXfrm>
    </dsp:sp>
    <dsp:sp modelId="{B0A59B64-833F-DC42-8436-A758384A7E27}">
      <dsp:nvSpPr>
        <dsp:cNvPr id="0" name=""/>
        <dsp:cNvSpPr/>
      </dsp:nvSpPr>
      <dsp:spPr>
        <a:xfrm>
          <a:off x="5216197" y="688941"/>
          <a:ext cx="441742" cy="5167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TW" altLang="en-US" sz="1600" kern="1200"/>
        </a:p>
      </dsp:txBody>
      <dsp:txXfrm>
        <a:off x="5216197" y="792292"/>
        <a:ext cx="309219" cy="310053"/>
      </dsp:txXfrm>
    </dsp:sp>
    <dsp:sp modelId="{BCC393DB-F1A6-E844-84DB-7A58F35D1283}">
      <dsp:nvSpPr>
        <dsp:cNvPr id="0" name=""/>
        <dsp:cNvSpPr/>
      </dsp:nvSpPr>
      <dsp:spPr>
        <a:xfrm>
          <a:off x="5841304" y="664633"/>
          <a:ext cx="2083690" cy="5653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TW" altLang="en-US" sz="1900" kern="1200" dirty="0">
              <a:solidFill>
                <a:schemeClr val="tx1"/>
              </a:solidFill>
            </a:rPr>
            <a:t>放款</a:t>
          </a:r>
        </a:p>
      </dsp:txBody>
      <dsp:txXfrm>
        <a:off x="5857863" y="681192"/>
        <a:ext cx="2050572" cy="5322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l" defTabSz="911225">
              <a:spcBef>
                <a:spcPct val="0"/>
              </a:spcBef>
              <a:defRPr sz="1200" b="1"/>
            </a:lvl1pPr>
          </a:lstStyle>
          <a:p>
            <a:endParaRPr lang="en-GB"/>
          </a:p>
        </p:txBody>
      </p:sp>
      <p:sp>
        <p:nvSpPr>
          <p:cNvPr id="10243" name="Rectangle 3"/>
          <p:cNvSpPr>
            <a:spLocks noGrp="1" noChangeArrowheads="1"/>
          </p:cNvSpPr>
          <p:nvPr>
            <p:ph type="dt" sz="quarter" idx="1"/>
          </p:nvPr>
        </p:nvSpPr>
        <p:spPr bwMode="auto">
          <a:xfrm>
            <a:off x="3775075"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r" defTabSz="911225">
              <a:spcBef>
                <a:spcPct val="0"/>
              </a:spcBef>
              <a:defRPr sz="1200" b="1"/>
            </a:lvl1pPr>
          </a:lstStyle>
          <a:p>
            <a:endParaRPr lang="en-GB"/>
          </a:p>
        </p:txBody>
      </p:sp>
      <p:sp>
        <p:nvSpPr>
          <p:cNvPr id="10244" name="Rectangle 4"/>
          <p:cNvSpPr>
            <a:spLocks noGrp="1" noChangeArrowheads="1"/>
          </p:cNvSpPr>
          <p:nvPr>
            <p:ph type="ftr" sz="quarter" idx="2"/>
          </p:nvPr>
        </p:nvSpPr>
        <p:spPr bwMode="auto">
          <a:xfrm>
            <a:off x="0"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l" defTabSz="911225">
              <a:spcBef>
                <a:spcPct val="0"/>
              </a:spcBef>
              <a:defRPr sz="1200" b="1"/>
            </a:lvl1pPr>
          </a:lstStyle>
          <a:p>
            <a:endParaRPr lang="en-GB"/>
          </a:p>
        </p:txBody>
      </p:sp>
      <p:sp>
        <p:nvSpPr>
          <p:cNvPr id="10245" name="Rectangle 5"/>
          <p:cNvSpPr>
            <a:spLocks noGrp="1" noChangeArrowheads="1"/>
          </p:cNvSpPr>
          <p:nvPr>
            <p:ph type="sldNum" sz="quarter" idx="3"/>
          </p:nvPr>
        </p:nvSpPr>
        <p:spPr bwMode="auto">
          <a:xfrm>
            <a:off x="3775075"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r" defTabSz="911225">
              <a:spcBef>
                <a:spcPct val="0"/>
              </a:spcBef>
              <a:defRPr sz="1200" b="1"/>
            </a:lvl1pPr>
          </a:lstStyle>
          <a:p>
            <a:fld id="{13A2AEDD-AD55-49C8-838F-E55756FFD25D}" type="slidenum">
              <a:rPr lang="en-GB"/>
              <a:pPr/>
              <a:t>‹#›</a:t>
            </a:fld>
            <a:endParaRPr lang="en-GB"/>
          </a:p>
        </p:txBody>
      </p:sp>
    </p:spTree>
    <p:extLst>
      <p:ext uri="{BB962C8B-B14F-4D97-AF65-F5344CB8AC3E}">
        <p14:creationId xmlns:p14="http://schemas.microsoft.com/office/powerpoint/2010/main" val="3024268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06713"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l" defTabSz="895350">
              <a:spcBef>
                <a:spcPct val="0"/>
              </a:spcBef>
              <a:defRPr sz="1200" b="1"/>
            </a:lvl1pPr>
          </a:lstStyle>
          <a:p>
            <a:endParaRPr lang="en-US"/>
          </a:p>
        </p:txBody>
      </p:sp>
      <p:sp>
        <p:nvSpPr>
          <p:cNvPr id="11267" name="Rectangle 3"/>
          <p:cNvSpPr>
            <a:spLocks noGrp="1" noChangeArrowheads="1"/>
          </p:cNvSpPr>
          <p:nvPr>
            <p:ph type="dt" idx="1"/>
          </p:nvPr>
        </p:nvSpPr>
        <p:spPr bwMode="auto">
          <a:xfrm>
            <a:off x="3779838" y="0"/>
            <a:ext cx="2906712"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r" defTabSz="895350">
              <a:spcBef>
                <a:spcPct val="0"/>
              </a:spcBef>
              <a:defRPr sz="1200" b="1"/>
            </a:lvl1pPr>
          </a:lstStyle>
          <a:p>
            <a:endParaRPr lang="en-US"/>
          </a:p>
        </p:txBody>
      </p:sp>
      <p:sp>
        <p:nvSpPr>
          <p:cNvPr id="11268" name="Rectangle 4"/>
          <p:cNvSpPr>
            <a:spLocks noGrp="1" noRot="1" noChangeAspect="1" noChangeArrowheads="1" noTextEdit="1"/>
          </p:cNvSpPr>
          <p:nvPr>
            <p:ph type="sldImg" idx="2"/>
          </p:nvPr>
        </p:nvSpPr>
        <p:spPr bwMode="auto">
          <a:xfrm>
            <a:off x="608013" y="731838"/>
            <a:ext cx="5400675" cy="374015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73125" y="4716463"/>
            <a:ext cx="4868863" cy="4471987"/>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431338"/>
            <a:ext cx="2906713"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l" defTabSz="895350">
              <a:spcBef>
                <a:spcPct val="0"/>
              </a:spcBef>
              <a:defRPr sz="1200" b="1"/>
            </a:lvl1pPr>
          </a:lstStyle>
          <a:p>
            <a:endParaRPr lang="en-US"/>
          </a:p>
        </p:txBody>
      </p:sp>
      <p:sp>
        <p:nvSpPr>
          <p:cNvPr id="11271" name="Rectangle 7"/>
          <p:cNvSpPr>
            <a:spLocks noGrp="1" noChangeArrowheads="1"/>
          </p:cNvSpPr>
          <p:nvPr>
            <p:ph type="sldNum" sz="quarter" idx="5"/>
          </p:nvPr>
        </p:nvSpPr>
        <p:spPr bwMode="auto">
          <a:xfrm>
            <a:off x="3779838" y="9431338"/>
            <a:ext cx="2906712"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r" defTabSz="895350">
              <a:spcBef>
                <a:spcPct val="0"/>
              </a:spcBef>
              <a:defRPr sz="1200" b="1"/>
            </a:lvl1pPr>
          </a:lstStyle>
          <a:p>
            <a:fld id="{5CA7C1A6-3F6E-4A0C-A01A-2F04D27288E6}" type="slidenum">
              <a:rPr lang="en-US" smtClean="0"/>
              <a:pPr/>
              <a:t>‹#›</a:t>
            </a:fld>
            <a:endParaRPr lang="en-US"/>
          </a:p>
        </p:txBody>
      </p:sp>
    </p:spTree>
    <p:extLst>
      <p:ext uri="{BB962C8B-B14F-4D97-AF65-F5344CB8AC3E}">
        <p14:creationId xmlns:p14="http://schemas.microsoft.com/office/powerpoint/2010/main" val="32056221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rebuchet MS" pitchFamily="34" charset="0"/>
        <a:ea typeface="+mn-ea"/>
        <a:cs typeface="Arial" charset="0"/>
      </a:defRPr>
    </a:lvl1pPr>
    <a:lvl2pPr marL="457200" algn="l" rtl="0" fontAlgn="base">
      <a:spcBef>
        <a:spcPct val="30000"/>
      </a:spcBef>
      <a:spcAft>
        <a:spcPct val="0"/>
      </a:spcAft>
      <a:defRPr sz="1200" kern="1200">
        <a:solidFill>
          <a:schemeClr val="tx1"/>
        </a:solidFill>
        <a:latin typeface="Trebuchet MS" pitchFamily="34" charset="0"/>
        <a:ea typeface="+mn-ea"/>
        <a:cs typeface="Arial" charset="0"/>
      </a:defRPr>
    </a:lvl2pPr>
    <a:lvl3pPr marL="914400" algn="l" rtl="0" fontAlgn="base">
      <a:spcBef>
        <a:spcPct val="30000"/>
      </a:spcBef>
      <a:spcAft>
        <a:spcPct val="0"/>
      </a:spcAft>
      <a:defRPr sz="1200" kern="1200">
        <a:solidFill>
          <a:schemeClr val="tx1"/>
        </a:solidFill>
        <a:latin typeface="Trebuchet MS" pitchFamily="34" charset="0"/>
        <a:ea typeface="+mn-ea"/>
        <a:cs typeface="Arial" charset="0"/>
      </a:defRPr>
    </a:lvl3pPr>
    <a:lvl4pPr marL="1371600" algn="l" rtl="0" fontAlgn="base">
      <a:spcBef>
        <a:spcPct val="30000"/>
      </a:spcBef>
      <a:spcAft>
        <a:spcPct val="0"/>
      </a:spcAft>
      <a:defRPr sz="1200" kern="1200">
        <a:solidFill>
          <a:schemeClr val="tx1"/>
        </a:solidFill>
        <a:latin typeface="Trebuchet MS" pitchFamily="34" charset="0"/>
        <a:ea typeface="+mn-ea"/>
        <a:cs typeface="Arial" charset="0"/>
      </a:defRPr>
    </a:lvl4pPr>
    <a:lvl5pPr marL="1828800" algn="l" rtl="0" fontAlgn="base">
      <a:spcBef>
        <a:spcPct val="30000"/>
      </a:spcBef>
      <a:spcAft>
        <a:spcPct val="0"/>
      </a:spcAft>
      <a:defRPr sz="1200" kern="1200">
        <a:solidFill>
          <a:schemeClr val="tx1"/>
        </a:solidFill>
        <a:latin typeface="Trebuchet MS"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Trebuchet MS" pitchFamily="34" charset="0"/>
                <a:ea typeface="+mn-ea"/>
                <a:cs typeface="Arial" charset="0"/>
              </a:rPr>
              <a:t>幫助開發團隊＆懂資料意涵的人不需要高度的程式技術就能完成特定的</a:t>
            </a:r>
            <a:r>
              <a:rPr lang="en" altLang="zh-TW" sz="1200" b="0" i="0" kern="1200" dirty="0">
                <a:solidFill>
                  <a:schemeClr val="tx1"/>
                </a:solidFill>
                <a:effectLst/>
                <a:latin typeface="Trebuchet MS" pitchFamily="34" charset="0"/>
                <a:ea typeface="+mn-ea"/>
                <a:cs typeface="Arial" charset="0"/>
              </a:rPr>
              <a:t>AI</a:t>
            </a:r>
            <a:r>
              <a:rPr lang="zh-TW" altLang="en-US" sz="1200" b="0" i="0" kern="1200" dirty="0">
                <a:solidFill>
                  <a:schemeClr val="tx1"/>
                </a:solidFill>
                <a:effectLst/>
                <a:latin typeface="Trebuchet MS" pitchFamily="34" charset="0"/>
                <a:ea typeface="+mn-ea"/>
                <a:cs typeface="Arial" charset="0"/>
              </a:rPr>
              <a:t>應用目標，讓這些人</a:t>
            </a:r>
            <a:r>
              <a:rPr lang="zh-TW" altLang="en-US" sz="1200" b="1" i="0" kern="1200" dirty="0">
                <a:solidFill>
                  <a:schemeClr val="tx1"/>
                </a:solidFill>
                <a:effectLst/>
                <a:latin typeface="Trebuchet MS" pitchFamily="34" charset="0"/>
                <a:ea typeface="+mn-ea"/>
                <a:cs typeface="Arial" charset="0"/>
              </a:rPr>
              <a:t>可以更專注在：</a:t>
            </a:r>
            <a:endParaRPr lang="zh-TW" altLang="en-US" sz="1200" b="0" i="0" kern="1200" dirty="0">
              <a:solidFill>
                <a:schemeClr val="tx1"/>
              </a:solidFill>
              <a:effectLst/>
              <a:latin typeface="Trebuchet MS" pitchFamily="34" charset="0"/>
              <a:ea typeface="+mn-ea"/>
              <a:cs typeface="Arial" charset="0"/>
            </a:endParaRPr>
          </a:p>
          <a:p>
            <a:r>
              <a:rPr lang="zh-TW" altLang="en-US" sz="1200" b="1" i="0" kern="1200" dirty="0">
                <a:solidFill>
                  <a:schemeClr val="tx1"/>
                </a:solidFill>
                <a:effectLst/>
                <a:latin typeface="Trebuchet MS" pitchFamily="34" charset="0"/>
                <a:ea typeface="+mn-ea"/>
                <a:cs typeface="Arial" charset="0"/>
              </a:rPr>
              <a:t>判斷要讓機器去學習「什麼問題」</a:t>
            </a:r>
            <a:endParaRPr lang="zh-TW" altLang="en-US" sz="1200" b="0" i="0" kern="1200" dirty="0">
              <a:solidFill>
                <a:schemeClr val="tx1"/>
              </a:solidFill>
              <a:effectLst/>
              <a:latin typeface="Trebuchet MS" pitchFamily="34" charset="0"/>
              <a:ea typeface="+mn-ea"/>
              <a:cs typeface="Arial" charset="0"/>
            </a:endParaRPr>
          </a:p>
          <a:p>
            <a:r>
              <a:rPr lang="zh-TW" altLang="en-US" sz="1200" b="1" i="0" kern="1200" dirty="0">
                <a:solidFill>
                  <a:schemeClr val="tx1"/>
                </a:solidFill>
                <a:effectLst/>
                <a:latin typeface="Trebuchet MS" pitchFamily="34" charset="0"/>
                <a:ea typeface="+mn-ea"/>
                <a:cs typeface="Arial" charset="0"/>
              </a:rPr>
              <a:t>蒐集目標問題的所有相關資料（</a:t>
            </a:r>
            <a:r>
              <a:rPr lang="en" altLang="zh-TW" sz="1200" b="1" i="0" kern="1200" dirty="0">
                <a:solidFill>
                  <a:schemeClr val="tx1"/>
                </a:solidFill>
                <a:effectLst/>
                <a:latin typeface="Trebuchet MS" pitchFamily="34" charset="0"/>
                <a:ea typeface="+mn-ea"/>
                <a:cs typeface="Arial" charset="0"/>
              </a:rPr>
              <a:t>Domain know-how </a:t>
            </a:r>
            <a:r>
              <a:rPr lang="zh-TW" altLang="en-US" sz="1200" b="1" i="0" kern="1200" dirty="0">
                <a:solidFill>
                  <a:schemeClr val="tx1"/>
                </a:solidFill>
                <a:effectLst/>
                <a:latin typeface="Trebuchet MS" pitchFamily="34" charset="0"/>
                <a:ea typeface="+mn-ea"/>
                <a:cs typeface="Arial" charset="0"/>
              </a:rPr>
              <a:t>很重要）</a:t>
            </a:r>
            <a:endParaRPr lang="en-US" altLang="zh-TW" dirty="0">
              <a:solidFill>
                <a:srgbClr val="333333"/>
              </a:solidFill>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solidFill>
                  <a:srgbClr val="333333"/>
                </a:solidFill>
                <a:latin typeface="微軟正黑體" panose="020B0604030504040204" pitchFamily="34" charset="-120"/>
                <a:ea typeface="微軟正黑體" panose="020B0604030504040204" pitchFamily="34" charset="-120"/>
              </a:rPr>
              <a:t>使用者只需上傳待分析的資料檔案，</a:t>
            </a:r>
            <a:r>
              <a:rPr lang="en" altLang="zh-TW" dirty="0" err="1">
                <a:solidFill>
                  <a:srgbClr val="333333"/>
                </a:solidFill>
                <a:latin typeface="微軟正黑體" panose="020B0604030504040204" pitchFamily="34" charset="-120"/>
                <a:ea typeface="微軟正黑體" panose="020B0604030504040204" pitchFamily="34" charset="-120"/>
              </a:rPr>
              <a:t>DataRobot</a:t>
            </a:r>
            <a:r>
              <a:rPr lang="zh-TW" altLang="en-US" dirty="0">
                <a:solidFill>
                  <a:srgbClr val="333333"/>
                </a:solidFill>
                <a:latin typeface="微軟正黑體" panose="020B0604030504040204" pitchFamily="34" charset="-120"/>
                <a:ea typeface="微軟正黑體" panose="020B0604030504040204" pitchFamily="34" charset="-120"/>
              </a:rPr>
              <a:t>平臺會自動剖析出資料的屬性欄位、變數類型等，供使用者挑選想分析的欄位，</a:t>
            </a:r>
            <a:r>
              <a:rPr lang="en" altLang="zh-TW" dirty="0" err="1">
                <a:solidFill>
                  <a:srgbClr val="333333"/>
                </a:solidFill>
                <a:latin typeface="微軟正黑體" panose="020B0604030504040204" pitchFamily="34" charset="-120"/>
                <a:ea typeface="微軟正黑體" panose="020B0604030504040204" pitchFamily="34" charset="-120"/>
              </a:rPr>
              <a:t>DataRobot</a:t>
            </a:r>
            <a:r>
              <a:rPr lang="zh-TW" altLang="en-US" dirty="0">
                <a:solidFill>
                  <a:srgbClr val="333333"/>
                </a:solidFill>
                <a:latin typeface="微軟正黑體" panose="020B0604030504040204" pitchFamily="34" charset="-120"/>
                <a:ea typeface="微軟正黑體" panose="020B0604030504040204" pitchFamily="34" charset="-120"/>
              </a:rPr>
              <a:t>再自動測試百萬種參數的分析結果，從眾多分類器，像是支持向量機（</a:t>
            </a:r>
            <a:r>
              <a:rPr lang="en" altLang="zh-TW" dirty="0">
                <a:solidFill>
                  <a:srgbClr val="333333"/>
                </a:solidFill>
                <a:latin typeface="微軟正黑體" panose="020B0604030504040204" pitchFamily="34" charset="-120"/>
                <a:ea typeface="微軟正黑體" panose="020B0604030504040204" pitchFamily="34" charset="-120"/>
              </a:rPr>
              <a:t>Support Vector Machine</a:t>
            </a:r>
            <a:r>
              <a:rPr lang="zh-TW" altLang="en" dirty="0">
                <a:solidFill>
                  <a:srgbClr val="333333"/>
                </a:solidFill>
                <a:latin typeface="微軟正黑體" panose="020B0604030504040204" pitchFamily="34" charset="-120"/>
                <a:ea typeface="微軟正黑體" panose="020B0604030504040204" pitchFamily="34" charset="-120"/>
              </a:rPr>
              <a:t>，</a:t>
            </a:r>
            <a:r>
              <a:rPr lang="en" altLang="zh-TW" dirty="0">
                <a:solidFill>
                  <a:srgbClr val="333333"/>
                </a:solidFill>
                <a:latin typeface="微軟正黑體" panose="020B0604030504040204" pitchFamily="34" charset="-120"/>
                <a:ea typeface="微軟正黑體" panose="020B0604030504040204" pitchFamily="34" charset="-120"/>
              </a:rPr>
              <a:t>SVM)</a:t>
            </a:r>
            <a:r>
              <a:rPr lang="zh-TW" altLang="en" dirty="0">
                <a:solidFill>
                  <a:srgbClr val="333333"/>
                </a:solidFill>
                <a:latin typeface="微軟正黑體" panose="020B0604030504040204" pitchFamily="34" charset="-120"/>
                <a:ea typeface="微軟正黑體" panose="020B0604030504040204" pitchFamily="34" charset="-120"/>
              </a:rPr>
              <a:t>、</a:t>
            </a:r>
            <a:r>
              <a:rPr lang="zh-TW" altLang="en-US" dirty="0">
                <a:solidFill>
                  <a:srgbClr val="333333"/>
                </a:solidFill>
                <a:latin typeface="微軟正黑體" panose="020B0604030504040204" pitchFamily="34" charset="-120"/>
                <a:ea typeface="微軟正黑體" panose="020B0604030504040204" pitchFamily="34" charset="-120"/>
              </a:rPr>
              <a:t>隨機森林（</a:t>
            </a:r>
            <a:r>
              <a:rPr lang="en" altLang="zh-TW" dirty="0">
                <a:solidFill>
                  <a:srgbClr val="333333"/>
                </a:solidFill>
                <a:latin typeface="微軟正黑體" panose="020B0604030504040204" pitchFamily="34" charset="-120"/>
                <a:ea typeface="微軟正黑體" panose="020B0604030504040204" pitchFamily="34" charset="-120"/>
              </a:rPr>
              <a:t>Random Forest</a:t>
            </a:r>
            <a:r>
              <a:rPr lang="zh-TW" altLang="en" dirty="0">
                <a:solidFill>
                  <a:srgbClr val="333333"/>
                </a:solidFill>
                <a:latin typeface="微軟正黑體" panose="020B0604030504040204" pitchFamily="34" charset="-120"/>
                <a:ea typeface="微軟正黑體" panose="020B0604030504040204" pitchFamily="34" charset="-120"/>
              </a:rPr>
              <a:t>）、</a:t>
            </a:r>
            <a:r>
              <a:rPr lang="zh-TW" altLang="en-US" dirty="0">
                <a:solidFill>
                  <a:srgbClr val="333333"/>
                </a:solidFill>
                <a:latin typeface="微軟正黑體" panose="020B0604030504040204" pitchFamily="34" charset="-120"/>
                <a:ea typeface="微軟正黑體" panose="020B0604030504040204" pitchFamily="34" charset="-120"/>
              </a:rPr>
              <a:t>梯度提升決策樹（</a:t>
            </a:r>
            <a:r>
              <a:rPr lang="en" altLang="zh-TW" dirty="0">
                <a:solidFill>
                  <a:srgbClr val="333333"/>
                </a:solidFill>
                <a:latin typeface="微軟正黑體" panose="020B0604030504040204" pitchFamily="34" charset="-120"/>
                <a:ea typeface="微軟正黑體" panose="020B0604030504040204" pitchFamily="34" charset="-120"/>
              </a:rPr>
              <a:t>Gradient Boost Decision Tree</a:t>
            </a:r>
            <a:r>
              <a:rPr lang="zh-TW" altLang="en" dirty="0">
                <a:solidFill>
                  <a:srgbClr val="333333"/>
                </a:solidFill>
                <a:latin typeface="微軟正黑體" panose="020B0604030504040204" pitchFamily="34" charset="-120"/>
                <a:ea typeface="微軟正黑體" panose="020B0604030504040204" pitchFamily="34" charset="-120"/>
              </a:rPr>
              <a:t>）</a:t>
            </a:r>
            <a:r>
              <a:rPr lang="zh-TW" altLang="en-US" dirty="0">
                <a:solidFill>
                  <a:srgbClr val="333333"/>
                </a:solidFill>
                <a:latin typeface="微軟正黑體" panose="020B0604030504040204" pitchFamily="34" charset="-120"/>
                <a:ea typeface="微軟正黑體" panose="020B0604030504040204" pitchFamily="34" charset="-120"/>
              </a:rPr>
              <a:t>和深度神經網路等，挑選出正確度較高的項目供使用者參考</a:t>
            </a:r>
            <a:endParaRPr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11</a:t>
            </a:fld>
            <a:endParaRPr lang="en-US"/>
          </a:p>
        </p:txBody>
      </p:sp>
    </p:spTree>
    <p:extLst>
      <p:ext uri="{BB962C8B-B14F-4D97-AF65-F5344CB8AC3E}">
        <p14:creationId xmlns:p14="http://schemas.microsoft.com/office/powerpoint/2010/main" val="382407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solidFill>
                  <a:srgbClr val="000000"/>
                </a:solidFill>
                <a:latin typeface="PingFang TC" panose="020B0400000000000000" pitchFamily="34" charset="-120"/>
                <a:ea typeface="PingFang TC" panose="020B0400000000000000" pitchFamily="34" charset="-120"/>
              </a:rPr>
              <a:t>以借款者未來還款潛力為判斷依據。在</a:t>
            </a:r>
            <a:r>
              <a:rPr lang="en" altLang="zh-TW" dirty="0">
                <a:solidFill>
                  <a:srgbClr val="000000"/>
                </a:solidFill>
                <a:latin typeface="PingFang TC" panose="020B0400000000000000" pitchFamily="34" charset="-120"/>
                <a:ea typeface="PingFang TC" panose="020B0400000000000000" pitchFamily="34" charset="-120"/>
              </a:rPr>
              <a:t>Upstart</a:t>
            </a:r>
            <a:r>
              <a:rPr lang="zh-TW" altLang="en-US" dirty="0">
                <a:solidFill>
                  <a:srgbClr val="000000"/>
                </a:solidFill>
                <a:latin typeface="PingFang TC" panose="020B0400000000000000" pitchFamily="34" charset="-120"/>
                <a:ea typeface="PingFang TC" panose="020B0400000000000000" pitchFamily="34" charset="-120"/>
              </a:rPr>
              <a:t>的模型中，</a:t>
            </a:r>
            <a:r>
              <a:rPr lang="en" altLang="zh-TW" dirty="0">
                <a:solidFill>
                  <a:srgbClr val="000000"/>
                </a:solidFill>
                <a:latin typeface="PingFang TC" panose="020B0400000000000000" pitchFamily="34" charset="-120"/>
                <a:ea typeface="PingFang TC" panose="020B0400000000000000" pitchFamily="34" charset="-120"/>
              </a:rPr>
              <a:t>FICO</a:t>
            </a:r>
            <a:r>
              <a:rPr lang="zh-TW" altLang="en-US" dirty="0">
                <a:solidFill>
                  <a:srgbClr val="000000"/>
                </a:solidFill>
                <a:latin typeface="PingFang TC" panose="020B0400000000000000" pitchFamily="34" charset="-120"/>
                <a:ea typeface="PingFang TC" panose="020B0400000000000000" pitchFamily="34" charset="-120"/>
              </a:rPr>
              <a:t>評分僅成為一部分徵信基礎，而借款者的畢業學校、在校成績、學習領域、工作經歷、職業前景等逾萬個變因都被納入人工智慧系統計算借款者負責程度、賺錢能力與還款潛力。</a:t>
            </a:r>
            <a:endParaRPr lang="en-US" altLang="zh-TW" dirty="0">
              <a:solidFill>
                <a:srgbClr val="000000"/>
              </a:solidFill>
              <a:latin typeface="PingFang TC" panose="020B0400000000000000" pitchFamily="34" charset="-120"/>
              <a:ea typeface="PingFang TC" panose="020B0400000000000000" pitchFamily="34"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 altLang="zh-TW" dirty="0">
                <a:solidFill>
                  <a:srgbClr val="000000"/>
                </a:solidFill>
                <a:latin typeface="Open Sans"/>
              </a:rPr>
              <a:t>Upstart</a:t>
            </a:r>
            <a:r>
              <a:rPr lang="zh-TW" altLang="en-US" dirty="0">
                <a:solidFill>
                  <a:srgbClr val="000000"/>
                </a:solidFill>
                <a:latin typeface="Open Sans"/>
              </a:rPr>
              <a:t>平台認為，用戶的教育、工作歷史能在一定程度上預示他們未來的發展。因此，除了參考用戶的</a:t>
            </a:r>
            <a:r>
              <a:rPr lang="en" altLang="zh-TW" dirty="0">
                <a:solidFill>
                  <a:srgbClr val="000000"/>
                </a:solidFill>
                <a:latin typeface="Open Sans"/>
              </a:rPr>
              <a:t>FICO</a:t>
            </a:r>
            <a:r>
              <a:rPr lang="zh-TW" altLang="en-US" dirty="0">
                <a:solidFill>
                  <a:srgbClr val="000000"/>
                </a:solidFill>
                <a:latin typeface="Open Sans"/>
              </a:rPr>
              <a:t>評分和信用歷史，</a:t>
            </a:r>
            <a:r>
              <a:rPr lang="en" altLang="zh-TW" dirty="0">
                <a:solidFill>
                  <a:srgbClr val="000000"/>
                </a:solidFill>
                <a:latin typeface="Open Sans"/>
              </a:rPr>
              <a:t>Upstart</a:t>
            </a:r>
            <a:r>
              <a:rPr lang="zh-TW" altLang="en-US" dirty="0">
                <a:solidFill>
                  <a:srgbClr val="000000"/>
                </a:solidFill>
                <a:latin typeface="Open Sans"/>
              </a:rPr>
              <a:t>還會綜合參考用戶的教育、學習領域、工作歷史等信息，以此來決定是否幫助借款人促成借款和借款利率。一般來說， </a:t>
            </a:r>
            <a:r>
              <a:rPr lang="en" altLang="zh-TW" dirty="0">
                <a:solidFill>
                  <a:srgbClr val="000000"/>
                </a:solidFill>
                <a:latin typeface="Open Sans"/>
              </a:rPr>
              <a:t>Upstart</a:t>
            </a:r>
            <a:r>
              <a:rPr lang="zh-TW" altLang="en-US" dirty="0">
                <a:solidFill>
                  <a:srgbClr val="000000"/>
                </a:solidFill>
                <a:latin typeface="Open Sans"/>
              </a:rPr>
              <a:t>為用戶提供的貸款金額為</a:t>
            </a:r>
            <a:r>
              <a:rPr lang="en-US" altLang="zh-TW" dirty="0">
                <a:solidFill>
                  <a:srgbClr val="000000"/>
                </a:solidFill>
                <a:latin typeface="Open Sans"/>
              </a:rPr>
              <a:t>1000-50000</a:t>
            </a:r>
            <a:r>
              <a:rPr lang="zh-TW" altLang="en-US" dirty="0">
                <a:solidFill>
                  <a:srgbClr val="000000"/>
                </a:solidFill>
                <a:latin typeface="Open Sans"/>
              </a:rPr>
              <a:t>美元，期限為</a:t>
            </a:r>
            <a:r>
              <a:rPr lang="en-US" altLang="zh-TW" dirty="0">
                <a:solidFill>
                  <a:srgbClr val="000000"/>
                </a:solidFill>
                <a:latin typeface="Open Sans"/>
              </a:rPr>
              <a:t>3-5</a:t>
            </a:r>
            <a:r>
              <a:rPr lang="zh-TW" altLang="en-US" dirty="0">
                <a:solidFill>
                  <a:srgbClr val="000000"/>
                </a:solidFill>
                <a:latin typeface="Open Sans"/>
              </a:rPr>
              <a:t>年，年利率為</a:t>
            </a:r>
            <a:r>
              <a:rPr lang="en-US" altLang="zh-TW" dirty="0">
                <a:solidFill>
                  <a:srgbClr val="000000"/>
                </a:solidFill>
                <a:latin typeface="Open Sans"/>
              </a:rPr>
              <a:t>7.37%-29.99%</a:t>
            </a:r>
            <a:r>
              <a:rPr lang="zh-TW" altLang="en-US" dirty="0">
                <a:solidFill>
                  <a:srgbClr val="000000"/>
                </a:solidFill>
                <a:latin typeface="Open Sans"/>
              </a:rPr>
              <a:t>，會比用戶的信用卡利率低</a:t>
            </a:r>
            <a:r>
              <a:rPr lang="en-US" altLang="zh-TW" dirty="0">
                <a:solidFill>
                  <a:srgbClr val="000000"/>
                </a:solidFill>
                <a:latin typeface="Open Sans"/>
              </a:rPr>
              <a:t>25%</a:t>
            </a:r>
            <a:r>
              <a:rPr lang="zh-TW" altLang="en-US" dirty="0">
                <a:solidFill>
                  <a:srgbClr val="000000"/>
                </a:solidFill>
                <a:latin typeface="Open Sans"/>
              </a:rPr>
              <a:t>。此外，用戶可隨時償還貸款，不需要因提前還貸而支付額外費用。</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12</a:t>
            </a:fld>
            <a:endParaRPr lang="en-US"/>
          </a:p>
        </p:txBody>
      </p:sp>
    </p:spTree>
    <p:extLst>
      <p:ext uri="{BB962C8B-B14F-4D97-AF65-F5344CB8AC3E}">
        <p14:creationId xmlns:p14="http://schemas.microsoft.com/office/powerpoint/2010/main" val="1073402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jpeg"/><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5001" name="think-cell Slide" r:id="rId4" imgW="0" imgH="0" progId="TCLayout.ActiveDocument.1">
                  <p:embed/>
                </p:oleObj>
              </mc:Choice>
              <mc:Fallback>
                <p:oleObj name="think-cell Slide" r:id="rId4" imgW="0" imgH="0" progId="TCLayout.ActiveDocument.1">
                  <p:embed/>
                  <p:pic>
                    <p:nvPicPr>
                      <p:cNvPr id="0" name="Rectangle 15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Placeholder 4"/>
          <p:cNvSpPr>
            <a:spLocks noGrp="1"/>
          </p:cNvSpPr>
          <p:nvPr>
            <p:ph type="body" sz="quarter" idx="10" hasCustomPrompt="1"/>
          </p:nvPr>
        </p:nvSpPr>
        <p:spPr>
          <a:xfrm>
            <a:off x="6858000" y="5886450"/>
            <a:ext cx="1668198" cy="666750"/>
          </a:xfrm>
        </p:spPr>
        <p:txBody>
          <a:bodyPr wrap="square" anchor="ctr"/>
          <a:lstStyle>
            <a:lvl1pPr algn="ctr">
              <a:defRPr sz="1400" b="0" baseline="0">
                <a:solidFill>
                  <a:srgbClr val="808080"/>
                </a:solidFill>
              </a:defRPr>
            </a:lvl1pPr>
          </a:lstStyle>
          <a:p>
            <a:pPr lvl="0"/>
            <a:r>
              <a:rPr lang="en-US"/>
              <a:t>Placeholder for client logo</a:t>
            </a:r>
            <a:endParaRPr lang="en-US" dirty="0"/>
          </a:p>
        </p:txBody>
      </p:sp>
      <p:sp>
        <p:nvSpPr>
          <p:cNvPr id="4" name="Rectangle 57"/>
          <p:cNvSpPr>
            <a:spLocks noChangeArrowheads="1"/>
          </p:cNvSpPr>
          <p:nvPr userDrawn="1"/>
        </p:nvSpPr>
        <p:spPr bwMode="auto">
          <a:xfrm>
            <a:off x="1" y="0"/>
            <a:ext cx="9906000" cy="4495800"/>
          </a:xfrm>
          <a:prstGeom prst="rect">
            <a:avLst/>
          </a:prstGeom>
          <a:solidFill>
            <a:srgbClr val="007167"/>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7" name="Rectangle 58"/>
          <p:cNvSpPr>
            <a:spLocks noChangeArrowheads="1"/>
          </p:cNvSpPr>
          <p:nvPr userDrawn="1"/>
        </p:nvSpPr>
        <p:spPr bwMode="auto">
          <a:xfrm>
            <a:off x="0" y="4491038"/>
            <a:ext cx="9906001" cy="833437"/>
          </a:xfrm>
          <a:prstGeom prst="rect">
            <a:avLst/>
          </a:prstGeom>
          <a:solidFill>
            <a:srgbClr val="338D85"/>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8" name="Rectangle 59"/>
          <p:cNvSpPr>
            <a:spLocks noChangeArrowheads="1"/>
          </p:cNvSpPr>
          <p:nvPr userDrawn="1"/>
        </p:nvSpPr>
        <p:spPr bwMode="auto">
          <a:xfrm>
            <a:off x="0" y="5324475"/>
            <a:ext cx="9906001" cy="238125"/>
          </a:xfrm>
          <a:prstGeom prst="rect">
            <a:avLst/>
          </a:prstGeom>
          <a:solidFill>
            <a:srgbClr val="80B8B3"/>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2" name="Rectangle 61"/>
          <p:cNvSpPr>
            <a:spLocks noChangeArrowheads="1"/>
          </p:cNvSpPr>
          <p:nvPr userDrawn="1"/>
        </p:nvSpPr>
        <p:spPr bwMode="auto">
          <a:xfrm>
            <a:off x="8966201" y="5324475"/>
            <a:ext cx="939800" cy="238125"/>
          </a:xfrm>
          <a:prstGeom prst="rect">
            <a:avLst/>
          </a:prstGeom>
          <a:solidFill>
            <a:srgbClr val="66AAA4"/>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3" name="Rectangle 60"/>
          <p:cNvSpPr>
            <a:spLocks noChangeArrowheads="1"/>
          </p:cNvSpPr>
          <p:nvPr userDrawn="1"/>
        </p:nvSpPr>
        <p:spPr bwMode="auto">
          <a:xfrm>
            <a:off x="8966201" y="4495800"/>
            <a:ext cx="939800" cy="828675"/>
          </a:xfrm>
          <a:prstGeom prst="rect">
            <a:avLst/>
          </a:prstGeom>
          <a:solidFill>
            <a:srgbClr val="6AA83A"/>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4" name="Rectangle 62"/>
          <p:cNvSpPr>
            <a:spLocks noChangeArrowheads="1"/>
          </p:cNvSpPr>
          <p:nvPr userDrawn="1"/>
        </p:nvSpPr>
        <p:spPr bwMode="auto">
          <a:xfrm>
            <a:off x="8964613" y="5562601"/>
            <a:ext cx="941387" cy="1295400"/>
          </a:xfrm>
          <a:prstGeom prst="rect">
            <a:avLst/>
          </a:prstGeom>
          <a:solidFill>
            <a:srgbClr val="CCE3E1"/>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5" name="Rectangle 63"/>
          <p:cNvSpPr>
            <a:spLocks noChangeArrowheads="1"/>
          </p:cNvSpPr>
          <p:nvPr userDrawn="1"/>
        </p:nvSpPr>
        <p:spPr bwMode="auto">
          <a:xfrm>
            <a:off x="8966201" y="0"/>
            <a:ext cx="939799" cy="4495800"/>
          </a:xfrm>
          <a:prstGeom prst="rect">
            <a:avLst/>
          </a:prstGeom>
          <a:solidFill>
            <a:srgbClr val="197F76"/>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pic>
        <p:nvPicPr>
          <p:cNvPr id="16" name="Picture 1076" descr="白底CTBC(中上英下)"/>
          <p:cNvPicPr>
            <a:picLocks noChangeAspect="1" noChangeArrowheads="1"/>
          </p:cNvPicPr>
          <p:nvPr userDrawn="1"/>
        </p:nvPicPr>
        <p:blipFill>
          <a:blip r:embed="rId5" cstate="hqprint">
            <a:extLst>
              <a:ext uri="{28A0092B-C50C-407E-A947-70E740481C1C}">
                <a14:useLocalDpi xmlns:a14="http://schemas.microsoft.com/office/drawing/2010/main"/>
              </a:ext>
            </a:extLst>
          </a:blip>
          <a:srcRect/>
          <a:stretch>
            <a:fillRect/>
          </a:stretch>
        </p:blipFill>
        <p:spPr bwMode="auto">
          <a:xfrm>
            <a:off x="457200" y="5791200"/>
            <a:ext cx="2133600" cy="86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71224" y="1066800"/>
            <a:ext cx="8963555" cy="5056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線接點 1">
            <a:extLst>
              <a:ext uri="{FF2B5EF4-FFF2-40B4-BE49-F238E27FC236}">
                <a16:creationId xmlns:a16="http://schemas.microsoft.com/office/drawing/2014/main" id="{4227691A-0D58-0D43-ABF5-A9B67D21C10B}"/>
              </a:ext>
            </a:extLst>
          </p:cNvPr>
          <p:cNvCxnSpPr>
            <a:cxnSpLocks/>
          </p:cNvCxnSpPr>
          <p:nvPr userDrawn="1"/>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874" name="think-cell Slide" r:id="rId8" imgW="360" imgH="360" progId="TCLayout.ActiveDocument.1">
                  <p:embed/>
                </p:oleObj>
              </mc:Choice>
              <mc:Fallback>
                <p:oleObj name="think-cell Slide" r:id="rId8" imgW="360" imgH="360" progId="TCLayout.ActiveDocument.1">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6"/>
          <p:cNvGrpSpPr>
            <a:grpSpLocks/>
          </p:cNvGrpSpPr>
          <p:nvPr/>
        </p:nvGrpSpPr>
        <p:grpSpPr bwMode="auto">
          <a:xfrm>
            <a:off x="1" y="6433045"/>
            <a:ext cx="9906000" cy="424955"/>
            <a:chOff x="0" y="4459"/>
            <a:chExt cx="6597" cy="484"/>
          </a:xfrm>
        </p:grpSpPr>
        <p:sp>
          <p:nvSpPr>
            <p:cNvPr id="10" name="Rectangle 77"/>
            <p:cNvSpPr>
              <a:spLocks noChangeArrowheads="1"/>
            </p:cNvSpPr>
            <p:nvPr userDrawn="1"/>
          </p:nvSpPr>
          <p:spPr bwMode="auto">
            <a:xfrm>
              <a:off x="0" y="4459"/>
              <a:ext cx="6597" cy="484"/>
            </a:xfrm>
            <a:prstGeom prst="rect">
              <a:avLst/>
            </a:prstGeom>
            <a:solidFill>
              <a:srgbClr val="4C9C95"/>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1" name="Rectangle 78"/>
            <p:cNvSpPr>
              <a:spLocks noChangeArrowheads="1"/>
            </p:cNvSpPr>
            <p:nvPr userDrawn="1"/>
          </p:nvSpPr>
          <p:spPr bwMode="auto">
            <a:xfrm>
              <a:off x="5824" y="4459"/>
              <a:ext cx="773" cy="484"/>
            </a:xfrm>
            <a:prstGeom prst="rect">
              <a:avLst/>
            </a:prstGeom>
            <a:solidFill>
              <a:srgbClr val="73B1AB"/>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2" name="Rectangle 79"/>
            <p:cNvSpPr>
              <a:spLocks noChangeArrowheads="1"/>
            </p:cNvSpPr>
            <p:nvPr userDrawn="1"/>
          </p:nvSpPr>
          <p:spPr bwMode="auto">
            <a:xfrm>
              <a:off x="0" y="4459"/>
              <a:ext cx="6597" cy="175"/>
            </a:xfrm>
            <a:prstGeom prst="rect">
              <a:avLst/>
            </a:prstGeom>
            <a:solidFill>
              <a:srgbClr val="80B8B3"/>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3" name="Rectangle 80"/>
            <p:cNvSpPr>
              <a:spLocks noChangeArrowheads="1"/>
            </p:cNvSpPr>
            <p:nvPr userDrawn="1"/>
          </p:nvSpPr>
          <p:spPr bwMode="auto">
            <a:xfrm>
              <a:off x="5824" y="4459"/>
              <a:ext cx="773" cy="175"/>
            </a:xfrm>
            <a:prstGeom prst="rect">
              <a:avLst/>
            </a:prstGeom>
            <a:solidFill>
              <a:srgbClr val="99C6C2"/>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grpSp>
      <p:sp>
        <p:nvSpPr>
          <p:cNvPr id="1026" name="Rectangle 2"/>
          <p:cNvSpPr>
            <a:spLocks noGrp="1" noChangeArrowheads="1"/>
          </p:cNvSpPr>
          <p:nvPr>
            <p:ph type="title"/>
          </p:nvPr>
        </p:nvSpPr>
        <p:spPr bwMode="auto">
          <a:xfrm>
            <a:off x="471223" y="381000"/>
            <a:ext cx="8963554" cy="505227"/>
          </a:xfrm>
          <a:prstGeom prst="rect">
            <a:avLst/>
          </a:prstGeom>
          <a:noFill/>
          <a:ln w="9525" algn="ctr">
            <a:noFill/>
            <a:miter lim="800000"/>
            <a:headEnd/>
            <a:tailEnd/>
          </a:ln>
          <a:effectLst/>
        </p:spPr>
        <p:txBody>
          <a:bodyPr vert="horz" wrap="square" lIns="0" tIns="44439" rIns="0" bIns="44439" numCol="1" anchor="b" anchorCtr="0" compatLnSpc="1">
            <a:prstTxWarp prst="textNoShape">
              <a:avLst/>
            </a:prstTxWarp>
          </a:bodyPr>
          <a:lstStyle/>
          <a:p>
            <a:pPr lvl="0"/>
            <a:r>
              <a:rPr lang="en-US" dirty="0"/>
              <a:t>Slide title</a:t>
            </a:r>
          </a:p>
        </p:txBody>
      </p:sp>
      <p:sp>
        <p:nvSpPr>
          <p:cNvPr id="1034" name="Rectangle 10"/>
          <p:cNvSpPr>
            <a:spLocks noGrp="1" noChangeArrowheads="1"/>
          </p:cNvSpPr>
          <p:nvPr>
            <p:ph type="body" idx="1"/>
          </p:nvPr>
        </p:nvSpPr>
        <p:spPr bwMode="auto">
          <a:xfrm>
            <a:off x="471223" y="1066800"/>
            <a:ext cx="8963554" cy="5056189"/>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Quotation level</a:t>
            </a:r>
          </a:p>
        </p:txBody>
      </p:sp>
      <p:sp>
        <p:nvSpPr>
          <p:cNvPr id="1036" name="Text Box 12"/>
          <p:cNvSpPr txBox="1">
            <a:spLocks noChangeArrowheads="1"/>
          </p:cNvSpPr>
          <p:nvPr/>
        </p:nvSpPr>
        <p:spPr bwMode="auto">
          <a:xfrm>
            <a:off x="9250760" y="6675438"/>
            <a:ext cx="190896" cy="131762"/>
          </a:xfrm>
          <a:prstGeom prst="rect">
            <a:avLst/>
          </a:prstGeom>
          <a:noFill/>
          <a:ln w="9525" algn="ctr">
            <a:noFill/>
            <a:miter lim="800000"/>
            <a:headEnd/>
            <a:tailEnd/>
          </a:ln>
          <a:effectLst/>
        </p:spPr>
        <p:txBody>
          <a:bodyPr wrap="none" lIns="0" tIns="0" rIns="0" bIns="0"/>
          <a:lstStyle/>
          <a:p>
            <a:pPr algn="r" defTabSz="889000">
              <a:spcBef>
                <a:spcPct val="0"/>
              </a:spcBef>
            </a:pPr>
            <a:fld id="{0AAE6F06-DF1F-4AFE-8A52-B806E3E9D437}" type="slidenum">
              <a:rPr lang="en-US" sz="900" smtClean="0">
                <a:latin typeface="微軟正黑體" pitchFamily="34" charset="-120"/>
                <a:ea typeface="微軟正黑體" pitchFamily="34" charset="-120"/>
              </a:rPr>
              <a:pPr algn="r" defTabSz="889000">
                <a:spcBef>
                  <a:spcPct val="0"/>
                </a:spcBef>
              </a:pPr>
              <a:t>‹#›</a:t>
            </a:fld>
            <a:endParaRPr lang="en-US" sz="900" dirty="0">
              <a:latin typeface="微軟正黑體" pitchFamily="34" charset="-120"/>
              <a:ea typeface="微軟正黑體" pitchFamily="34" charset="-120"/>
            </a:endParaRPr>
          </a:p>
        </p:txBody>
      </p:sp>
      <p:sp>
        <p:nvSpPr>
          <p:cNvPr id="15" name="Rectangle 81"/>
          <p:cNvSpPr>
            <a:spLocks noChangeArrowheads="1"/>
          </p:cNvSpPr>
          <p:nvPr/>
        </p:nvSpPr>
        <p:spPr bwMode="auto">
          <a:xfrm>
            <a:off x="457200" y="6629400"/>
            <a:ext cx="3630613" cy="138499"/>
          </a:xfrm>
          <a:prstGeom prst="rect">
            <a:avLst/>
          </a:prstGeom>
          <a:noFill/>
          <a:ln w="12700">
            <a:noFill/>
            <a:miter lim="800000"/>
            <a:headEnd/>
            <a:tailEnd/>
          </a:ln>
          <a:effectLst/>
        </p:spPr>
        <p:txBody>
          <a:bodyPr lIns="0" tIns="0" rIns="0" bIns="0" anchor="ctr">
            <a:spAutoFit/>
          </a:bodyPr>
          <a:lstStyle/>
          <a:p>
            <a:pPr algn="l" defTabSz="1046163" eaLnBrk="0" hangingPunct="0">
              <a:spcBef>
                <a:spcPct val="50000"/>
              </a:spcBef>
              <a:defRPr/>
            </a:pPr>
            <a:r>
              <a:rPr lang="en-US" altLang="en-GB" sz="900" dirty="0">
                <a:solidFill>
                  <a:srgbClr val="FFFFFF"/>
                </a:solidFill>
                <a:latin typeface="微軟正黑體" pitchFamily="34" charset="-120"/>
                <a:ea typeface="微軟正黑體" pitchFamily="34" charset="-120"/>
                <a:cs typeface="+mn-cs"/>
              </a:rPr>
              <a:t>© CTBC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889000" rtl="0" eaLnBrk="1" fontAlgn="base" hangingPunct="1">
        <a:spcBef>
          <a:spcPct val="0"/>
        </a:spcBef>
        <a:spcAft>
          <a:spcPct val="0"/>
        </a:spcAft>
        <a:defRPr sz="2400" b="1">
          <a:solidFill>
            <a:schemeClr val="tx1"/>
          </a:solidFill>
          <a:latin typeface="微軟正黑體" pitchFamily="34" charset="-120"/>
          <a:ea typeface="微軟正黑體" pitchFamily="34" charset="-120"/>
          <a:cs typeface="+mj-cs"/>
        </a:defRPr>
      </a:lvl1pPr>
      <a:lvl2pPr algn="l" defTabSz="889000" rtl="0" eaLnBrk="1" fontAlgn="base" hangingPunct="1">
        <a:spcBef>
          <a:spcPct val="0"/>
        </a:spcBef>
        <a:spcAft>
          <a:spcPct val="0"/>
        </a:spcAft>
        <a:defRPr sz="2400" b="1">
          <a:solidFill>
            <a:schemeClr val="tx2"/>
          </a:solidFill>
          <a:latin typeface="Trebuchet MS" pitchFamily="34" charset="0"/>
          <a:cs typeface="Arial" charset="0"/>
        </a:defRPr>
      </a:lvl2pPr>
      <a:lvl3pPr algn="l" defTabSz="889000" rtl="0" eaLnBrk="1" fontAlgn="base" hangingPunct="1">
        <a:spcBef>
          <a:spcPct val="0"/>
        </a:spcBef>
        <a:spcAft>
          <a:spcPct val="0"/>
        </a:spcAft>
        <a:defRPr sz="2400" b="1">
          <a:solidFill>
            <a:schemeClr val="tx2"/>
          </a:solidFill>
          <a:latin typeface="Trebuchet MS" pitchFamily="34" charset="0"/>
          <a:cs typeface="Arial" charset="0"/>
        </a:defRPr>
      </a:lvl3pPr>
      <a:lvl4pPr algn="l" defTabSz="889000" rtl="0" eaLnBrk="1" fontAlgn="base" hangingPunct="1">
        <a:spcBef>
          <a:spcPct val="0"/>
        </a:spcBef>
        <a:spcAft>
          <a:spcPct val="0"/>
        </a:spcAft>
        <a:defRPr sz="2400" b="1">
          <a:solidFill>
            <a:schemeClr val="tx2"/>
          </a:solidFill>
          <a:latin typeface="Trebuchet MS" pitchFamily="34" charset="0"/>
          <a:cs typeface="Arial" charset="0"/>
        </a:defRPr>
      </a:lvl4pPr>
      <a:lvl5pPr algn="l" defTabSz="889000" rtl="0" eaLnBrk="1" fontAlgn="base" hangingPunct="1">
        <a:spcBef>
          <a:spcPct val="0"/>
        </a:spcBef>
        <a:spcAft>
          <a:spcPct val="0"/>
        </a:spcAft>
        <a:defRPr sz="2400" b="1">
          <a:solidFill>
            <a:schemeClr val="tx2"/>
          </a:solidFill>
          <a:latin typeface="Trebuchet MS" pitchFamily="34" charset="0"/>
          <a:cs typeface="Arial" charset="0"/>
        </a:defRPr>
      </a:lvl5pPr>
      <a:lvl6pPr marL="457200" algn="l" defTabSz="889000" rtl="0" eaLnBrk="1" fontAlgn="base" hangingPunct="1">
        <a:spcBef>
          <a:spcPct val="0"/>
        </a:spcBef>
        <a:spcAft>
          <a:spcPct val="0"/>
        </a:spcAft>
        <a:defRPr sz="2400" b="1">
          <a:solidFill>
            <a:schemeClr val="tx2"/>
          </a:solidFill>
          <a:latin typeface="Trebuchet MS" pitchFamily="34" charset="0"/>
          <a:cs typeface="Arial" charset="0"/>
        </a:defRPr>
      </a:lvl6pPr>
      <a:lvl7pPr marL="914400" algn="l" defTabSz="889000" rtl="0" eaLnBrk="1" fontAlgn="base" hangingPunct="1">
        <a:spcBef>
          <a:spcPct val="0"/>
        </a:spcBef>
        <a:spcAft>
          <a:spcPct val="0"/>
        </a:spcAft>
        <a:defRPr sz="2400" b="1">
          <a:solidFill>
            <a:schemeClr val="tx2"/>
          </a:solidFill>
          <a:latin typeface="Trebuchet MS" pitchFamily="34" charset="0"/>
          <a:cs typeface="Arial" charset="0"/>
        </a:defRPr>
      </a:lvl7pPr>
      <a:lvl8pPr marL="1371600" algn="l" defTabSz="889000" rtl="0" eaLnBrk="1" fontAlgn="base" hangingPunct="1">
        <a:spcBef>
          <a:spcPct val="0"/>
        </a:spcBef>
        <a:spcAft>
          <a:spcPct val="0"/>
        </a:spcAft>
        <a:defRPr sz="2400" b="1">
          <a:solidFill>
            <a:schemeClr val="tx2"/>
          </a:solidFill>
          <a:latin typeface="Trebuchet MS" pitchFamily="34" charset="0"/>
          <a:cs typeface="Arial" charset="0"/>
        </a:defRPr>
      </a:lvl8pPr>
      <a:lvl9pPr marL="1828800" algn="l" defTabSz="889000" rtl="0" eaLnBrk="1" fontAlgn="base" hangingPunct="1">
        <a:spcBef>
          <a:spcPct val="0"/>
        </a:spcBef>
        <a:spcAft>
          <a:spcPct val="0"/>
        </a:spcAft>
        <a:defRPr sz="2400" b="1">
          <a:solidFill>
            <a:schemeClr val="tx2"/>
          </a:solidFill>
          <a:latin typeface="Trebuchet MS" pitchFamily="34" charset="0"/>
          <a:cs typeface="Arial" charset="0"/>
        </a:defRPr>
      </a:lvl9pPr>
    </p:titleStyle>
    <p:bodyStyle>
      <a:lvl1pPr algn="l" defTabSz="889000" rtl="0" eaLnBrk="1" fontAlgn="base" hangingPunct="1">
        <a:spcBef>
          <a:spcPct val="20000"/>
        </a:spcBef>
        <a:spcAft>
          <a:spcPct val="0"/>
        </a:spcAft>
        <a:buClrTx/>
        <a:defRPr sz="1600" b="1">
          <a:solidFill>
            <a:schemeClr val="tx1"/>
          </a:solidFill>
          <a:latin typeface="微軟正黑體" pitchFamily="34" charset="-120"/>
          <a:ea typeface="微軟正黑體" pitchFamily="34" charset="-120"/>
          <a:cs typeface="+mn-cs"/>
        </a:defRPr>
      </a:lvl1pPr>
      <a:lvl2pPr marL="444500" indent="-222250" algn="l" defTabSz="889000" rtl="0" eaLnBrk="1" fontAlgn="base" hangingPunct="1">
        <a:spcBef>
          <a:spcPct val="20000"/>
        </a:spcBef>
        <a:spcAft>
          <a:spcPct val="0"/>
        </a:spcAft>
        <a:buClrTx/>
        <a:buChar char="•"/>
        <a:defRPr sz="1600">
          <a:solidFill>
            <a:schemeClr val="tx1"/>
          </a:solidFill>
          <a:latin typeface="微軟正黑體" pitchFamily="34" charset="-120"/>
          <a:ea typeface="微軟正黑體" pitchFamily="34" charset="-120"/>
          <a:cs typeface="+mn-cs"/>
        </a:defRPr>
      </a:lvl2pPr>
      <a:lvl3pPr marL="889000" indent="-222250"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3pPr>
      <a:lvl4pPr marL="1338263" indent="-22701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4pPr>
      <a:lvl5pPr marL="1998663" indent="-22066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5pPr>
      <a:lvl6pPr marL="24558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6pPr>
      <a:lvl7pPr marL="29130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7pPr>
      <a:lvl8pPr marL="33702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8pPr>
      <a:lvl9pPr marL="38274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erwfPGgaJXA"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hyperlink" Target="https://youtu.be/oTA7bPhtVoM" TargetMode="External"/><Relationship Id="rId2" Type="http://schemas.openxmlformats.org/officeDocument/2006/relationships/image" Target="../media/image41.tiff"/><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image" Target="../media/image43.pn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6.tiff"/><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youtu.be/RrbJLm6atwc" TargetMode="External"/><Relationship Id="rId5" Type="http://schemas.openxmlformats.org/officeDocument/2006/relationships/image" Target="../media/image48.tiff"/><Relationship Id="rId4" Type="http://schemas.openxmlformats.org/officeDocument/2006/relationships/image" Target="../media/image47.tiff"/></Relationships>
</file>

<file path=ppt/slides/_rels/slide13.xml.rels><?xml version="1.0" encoding="UTF-8" standalone="yes"?>
<Relationships xmlns="http://schemas.openxmlformats.org/package/2006/relationships"><Relationship Id="rId8" Type="http://schemas.openxmlformats.org/officeDocument/2006/relationships/hyperlink" Target="https://read01.com/OyxPM4.html" TargetMode="External"/><Relationship Id="rId13" Type="http://schemas.microsoft.com/office/2007/relationships/diagramDrawing" Target="../diagrams/drawing1.xm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diagramQuickStyle" Target="../diagrams/quickStyle1.xml"/><Relationship Id="rId5" Type="http://schemas.openxmlformats.org/officeDocument/2006/relationships/image" Target="../media/image51.png"/><Relationship Id="rId10" Type="http://schemas.openxmlformats.org/officeDocument/2006/relationships/diagramLayout" Target="../diagrams/layout1.xml"/><Relationship Id="rId4" Type="http://schemas.openxmlformats.org/officeDocument/2006/relationships/image" Target="../media/image50.png"/><Relationship Id="rId9"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18" Type="http://schemas.microsoft.com/office/2007/relationships/hdphoto" Target="../media/hdphoto3.wdp"/><Relationship Id="rId3" Type="http://schemas.openxmlformats.org/officeDocument/2006/relationships/image" Target="../media/image20.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tiff"/><Relationship Id="rId17" Type="http://schemas.openxmlformats.org/officeDocument/2006/relationships/image" Target="../media/image32.svg"/><Relationship Id="rId2" Type="http://schemas.openxmlformats.org/officeDocument/2006/relationships/image" Target="../media/image19.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26.svg"/><Relationship Id="rId24" Type="http://schemas.openxmlformats.org/officeDocument/2006/relationships/image" Target="../media/image37.tiff"/><Relationship Id="rId5"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6.tiff"/><Relationship Id="rId10" Type="http://schemas.openxmlformats.org/officeDocument/2006/relationships/image" Target="../media/image25.png"/><Relationship Id="rId19"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6299" y="242888"/>
            <a:ext cx="1577561" cy="59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a:extLst>
              <a:ext uri="{FF2B5EF4-FFF2-40B4-BE49-F238E27FC236}">
                <a16:creationId xmlns:a16="http://schemas.microsoft.com/office/drawing/2014/main" id="{763C185F-E26A-3B47-8E03-01DFBB4FFD4A}"/>
              </a:ext>
            </a:extLst>
          </p:cNvPr>
          <p:cNvSpPr/>
          <p:nvPr/>
        </p:nvSpPr>
        <p:spPr>
          <a:xfrm>
            <a:off x="1016000" y="2229416"/>
            <a:ext cx="4953000" cy="2246769"/>
          </a:xfrm>
          <a:prstGeom prst="rect">
            <a:avLst/>
          </a:prstGeom>
        </p:spPr>
        <p:txBody>
          <a:bodyPr>
            <a:spAutoFit/>
          </a:bodyPr>
          <a:lstStyle/>
          <a:p>
            <a:r>
              <a:rPr lang="en" altLang="zh-TW" dirty="0"/>
              <a:t>Affirm </a:t>
            </a:r>
            <a:r>
              <a:rPr lang="zh-TW" altLang="en-US" dirty="0"/>
              <a:t>成立於 </a:t>
            </a:r>
            <a:r>
              <a:rPr lang="en-US" altLang="zh-TW" dirty="0"/>
              <a:t>2012 </a:t>
            </a:r>
            <a:r>
              <a:rPr lang="zh-TW" altLang="en-US" dirty="0"/>
              <a:t>年，總部位於加州舊金山市，由 </a:t>
            </a:r>
            <a:r>
              <a:rPr lang="en" altLang="zh-TW" dirty="0"/>
              <a:t>PayPal </a:t>
            </a:r>
            <a:r>
              <a:rPr lang="zh-TW" altLang="en-US" dirty="0"/>
              <a:t>創始人 </a:t>
            </a:r>
            <a:r>
              <a:rPr lang="en" altLang="zh-TW" dirty="0"/>
              <a:t>Max </a:t>
            </a:r>
            <a:r>
              <a:rPr lang="en" altLang="zh-TW" dirty="0" err="1"/>
              <a:t>Levchin</a:t>
            </a:r>
            <a:r>
              <a:rPr lang="en" altLang="zh-TW" dirty="0"/>
              <a:t> </a:t>
            </a:r>
            <a:r>
              <a:rPr lang="zh-TW" altLang="en-US" dirty="0"/>
              <a:t>創辦。</a:t>
            </a:r>
            <a:r>
              <a:rPr lang="en" altLang="zh-TW" dirty="0"/>
              <a:t>Affirm </a:t>
            </a:r>
            <a:r>
              <a:rPr lang="zh-TW" altLang="en-US" dirty="0"/>
              <a:t>為消費者提供線上購物分期貸款的金融服務，利用 演算法判斷貸款申請者的信用，快速核貸，並提供電子帳務服務，主動提 醒繳款時間。</a:t>
            </a:r>
            <a:r>
              <a:rPr lang="en" altLang="zh-TW" dirty="0"/>
              <a:t>Affirm </a:t>
            </a:r>
            <a:r>
              <a:rPr lang="zh-TW" altLang="en-US" dirty="0"/>
              <a:t>服務模式不再拘泥於標準的信用額度消費，平台會為 符合標準的用戶墊付消費金額，消費者再以帶息每月分期還款。</a:t>
            </a:r>
            <a:r>
              <a:rPr lang="en" altLang="zh-TW" dirty="0"/>
              <a:t>CB Insights </a:t>
            </a:r>
            <a:r>
              <a:rPr lang="zh-TW" altLang="en-US" dirty="0"/>
              <a:t>稱其有助於促進消費模式的轉變，擴大市場規模，提升消費者購物幸福感。 </a:t>
            </a:r>
            <a:r>
              <a:rPr lang="en" altLang="zh-TW" dirty="0" err="1"/>
              <a:t>Levchin</a:t>
            </a:r>
            <a:r>
              <a:rPr lang="en" altLang="zh-TW" dirty="0"/>
              <a:t> </a:t>
            </a:r>
            <a:r>
              <a:rPr lang="zh-TW" altLang="en-US" dirty="0"/>
              <a:t>表示，他們將開發教育工具來幫助人們管理好財務狀況。目前已 完成 </a:t>
            </a:r>
            <a:r>
              <a:rPr lang="en" altLang="zh-TW" dirty="0"/>
              <a:t>E </a:t>
            </a:r>
            <a:r>
              <a:rPr lang="zh-TW" altLang="en-US" dirty="0"/>
              <a:t>輪 </a:t>
            </a:r>
            <a:r>
              <a:rPr lang="en-US" altLang="zh-TW" dirty="0"/>
              <a:t>2 </a:t>
            </a:r>
            <a:r>
              <a:rPr lang="zh-TW" altLang="en-US" dirty="0"/>
              <a:t>億美元的募資，累計獲投 </a:t>
            </a:r>
            <a:r>
              <a:rPr lang="en-US" altLang="zh-TW" dirty="0"/>
              <a:t>7.2 </a:t>
            </a:r>
            <a:r>
              <a:rPr lang="zh-TW" altLang="en-US" dirty="0"/>
              <a:t>億美元。</a:t>
            </a:r>
          </a:p>
        </p:txBody>
      </p:sp>
      <p:sp>
        <p:nvSpPr>
          <p:cNvPr id="5" name="矩形 4">
            <a:extLst>
              <a:ext uri="{FF2B5EF4-FFF2-40B4-BE49-F238E27FC236}">
                <a16:creationId xmlns:a16="http://schemas.microsoft.com/office/drawing/2014/main" id="{A6B3DEF2-6661-6C41-B115-F294E0AB80C8}"/>
              </a:ext>
            </a:extLst>
          </p:cNvPr>
          <p:cNvSpPr/>
          <p:nvPr/>
        </p:nvSpPr>
        <p:spPr>
          <a:xfrm>
            <a:off x="1016000" y="4486583"/>
            <a:ext cx="4953000" cy="954107"/>
          </a:xfrm>
          <a:prstGeom prst="rect">
            <a:avLst/>
          </a:prstGeom>
        </p:spPr>
        <p:txBody>
          <a:bodyPr>
            <a:spAutoFit/>
          </a:bodyPr>
          <a:lstStyle/>
          <a:p>
            <a:r>
              <a:rPr lang="zh-TW" altLang="en-US" dirty="0">
                <a:solidFill>
                  <a:srgbClr val="333333"/>
                </a:solidFill>
                <a:latin typeface="poppins"/>
              </a:rPr>
              <a:t>美國租購提供商 </a:t>
            </a:r>
            <a:r>
              <a:rPr lang="en" altLang="zh-TW" dirty="0">
                <a:solidFill>
                  <a:srgbClr val="333333"/>
                </a:solidFill>
                <a:latin typeface="poppins"/>
              </a:rPr>
              <a:t>Affirm </a:t>
            </a:r>
            <a:r>
              <a:rPr lang="zh-TW" altLang="en" dirty="0">
                <a:solidFill>
                  <a:srgbClr val="333333"/>
                </a:solidFill>
                <a:latin typeface="poppins"/>
              </a:rPr>
              <a:t>，</a:t>
            </a:r>
            <a:r>
              <a:rPr lang="zh-TW" altLang="en-US" dirty="0">
                <a:solidFill>
                  <a:srgbClr val="333333"/>
                </a:solidFill>
                <a:latin typeface="poppins"/>
              </a:rPr>
              <a:t>提供人們購買產品並分期付款的服務。 </a:t>
            </a:r>
            <a:r>
              <a:rPr lang="en" altLang="zh-TW" dirty="0">
                <a:solidFill>
                  <a:srgbClr val="333333"/>
                </a:solidFill>
                <a:latin typeface="poppins"/>
              </a:rPr>
              <a:t>Affirm </a:t>
            </a:r>
            <a:r>
              <a:rPr lang="zh-TW" altLang="en-US" dirty="0">
                <a:solidFill>
                  <a:srgbClr val="333333"/>
                </a:solidFill>
                <a:latin typeface="poppins"/>
              </a:rPr>
              <a:t>與美國的 </a:t>
            </a:r>
            <a:r>
              <a:rPr lang="en-US" altLang="zh-TW" dirty="0">
                <a:solidFill>
                  <a:srgbClr val="333333"/>
                </a:solidFill>
                <a:latin typeface="poppins"/>
              </a:rPr>
              <a:t>1,200 </a:t>
            </a:r>
            <a:r>
              <a:rPr lang="zh-TW" altLang="en-US" dirty="0">
                <a:solidFill>
                  <a:srgbClr val="333333"/>
                </a:solidFill>
                <a:latin typeface="poppins"/>
              </a:rPr>
              <a:t>多家零售商合作，其技術可幫助零售商將平均訂單量增加 </a:t>
            </a:r>
            <a:r>
              <a:rPr lang="en-US" altLang="zh-TW" dirty="0">
                <a:solidFill>
                  <a:srgbClr val="333333"/>
                </a:solidFill>
                <a:latin typeface="poppins"/>
              </a:rPr>
              <a:t>51</a:t>
            </a:r>
            <a:r>
              <a:rPr lang="zh-TW" altLang="en-US" dirty="0">
                <a:solidFill>
                  <a:srgbClr val="333333"/>
                </a:solidFill>
                <a:latin typeface="poppins"/>
              </a:rPr>
              <a:t>％。摩根士丹利和新加坡的 </a:t>
            </a:r>
            <a:r>
              <a:rPr lang="en" altLang="zh-TW" dirty="0">
                <a:solidFill>
                  <a:srgbClr val="333333"/>
                </a:solidFill>
                <a:latin typeface="poppins"/>
              </a:rPr>
              <a:t>GIC </a:t>
            </a:r>
            <a:r>
              <a:rPr lang="zh-TW" altLang="en-US" dirty="0">
                <a:solidFill>
                  <a:srgbClr val="333333"/>
                </a:solidFill>
                <a:latin typeface="poppins"/>
              </a:rPr>
              <a:t>都是投資者。</a:t>
            </a:r>
            <a:endParaRPr lang="zh-TW" altLang="en-US" dirty="0"/>
          </a:p>
        </p:txBody>
      </p:sp>
      <p:sp>
        <p:nvSpPr>
          <p:cNvPr id="7" name="文字方塊 6">
            <a:extLst>
              <a:ext uri="{FF2B5EF4-FFF2-40B4-BE49-F238E27FC236}">
                <a16:creationId xmlns:a16="http://schemas.microsoft.com/office/drawing/2014/main" id="{469A1F1D-78AE-BB44-96A6-BA558CA64024}"/>
              </a:ext>
            </a:extLst>
          </p:cNvPr>
          <p:cNvSpPr txBox="1"/>
          <p:nvPr/>
        </p:nvSpPr>
        <p:spPr>
          <a:xfrm>
            <a:off x="571119" y="116422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Tree>
    <p:extLst>
      <p:ext uri="{BB962C8B-B14F-4D97-AF65-F5344CB8AC3E}">
        <p14:creationId xmlns:p14="http://schemas.microsoft.com/office/powerpoint/2010/main" val="1131369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8508AA-C4B5-EE45-AB8C-BEC488EDD6F3}"/>
              </a:ext>
            </a:extLst>
          </p:cNvPr>
          <p:cNvPicPr>
            <a:picLocks noChangeAspect="1"/>
          </p:cNvPicPr>
          <p:nvPr/>
        </p:nvPicPr>
        <p:blipFill>
          <a:blip r:embed="rId2"/>
          <a:stretch>
            <a:fillRect/>
          </a:stretch>
        </p:blipFill>
        <p:spPr>
          <a:xfrm>
            <a:off x="1584960" y="62214"/>
            <a:ext cx="1887415" cy="639624"/>
          </a:xfrm>
          <a:prstGeom prst="rect">
            <a:avLst/>
          </a:prstGeom>
        </p:spPr>
      </p:pic>
      <p:pic>
        <p:nvPicPr>
          <p:cNvPr id="6" name="圖形 5" descr="VideoCamera">
            <a:hlinkClick r:id="rId3"/>
            <a:extLst>
              <a:ext uri="{FF2B5EF4-FFF2-40B4-BE49-F238E27FC236}">
                <a16:creationId xmlns:a16="http://schemas.microsoft.com/office/drawing/2014/main" id="{4A314E86-A34C-274B-AAEA-05135424CD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0429" y="289692"/>
            <a:ext cx="512165" cy="512165"/>
          </a:xfrm>
          <a:prstGeom prst="rect">
            <a:avLst/>
          </a:prstGeom>
        </p:spPr>
      </p:pic>
      <p:sp>
        <p:nvSpPr>
          <p:cNvPr id="7" name="矩形 6">
            <a:extLst>
              <a:ext uri="{FF2B5EF4-FFF2-40B4-BE49-F238E27FC236}">
                <a16:creationId xmlns:a16="http://schemas.microsoft.com/office/drawing/2014/main" id="{3089ADBB-E758-6A40-BD92-6680F16703CE}"/>
              </a:ext>
            </a:extLst>
          </p:cNvPr>
          <p:cNvSpPr/>
          <p:nvPr/>
        </p:nvSpPr>
        <p:spPr>
          <a:xfrm>
            <a:off x="838200" y="2180016"/>
            <a:ext cx="4953000" cy="2677656"/>
          </a:xfrm>
          <a:prstGeom prst="rect">
            <a:avLst/>
          </a:prstGeom>
        </p:spPr>
        <p:txBody>
          <a:bodyPr>
            <a:spAutoFit/>
          </a:bodyPr>
          <a:lstStyle/>
          <a:p>
            <a:pPr algn="l"/>
            <a:r>
              <a:rPr lang="en" altLang="zh-TW" dirty="0" err="1">
                <a:solidFill>
                  <a:srgbClr val="555555"/>
                </a:solidFill>
                <a:latin typeface="helvetica neue" panose="02000503000000020004" pitchFamily="2" charset="0"/>
              </a:rPr>
              <a:t>Kasisto</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是一家從做蘋果 </a:t>
            </a:r>
            <a:r>
              <a:rPr lang="en" altLang="zh-TW" dirty="0">
                <a:solidFill>
                  <a:srgbClr val="555555"/>
                </a:solidFill>
                <a:latin typeface="helvetica neue" panose="02000503000000020004" pitchFamily="2" charset="0"/>
              </a:rPr>
              <a:t>Siri </a:t>
            </a:r>
            <a:r>
              <a:rPr lang="zh-TW" altLang="en-US" dirty="0">
                <a:solidFill>
                  <a:srgbClr val="555555"/>
                </a:solidFill>
                <a:latin typeface="helvetica neue" panose="02000503000000020004" pitchFamily="2" charset="0"/>
              </a:rPr>
              <a:t>的 </a:t>
            </a:r>
            <a:r>
              <a:rPr lang="en" altLang="zh-TW" dirty="0">
                <a:solidFill>
                  <a:srgbClr val="555555"/>
                </a:solidFill>
                <a:latin typeface="helvetica neue" panose="02000503000000020004" pitchFamily="2" charset="0"/>
              </a:rPr>
              <a:t>SRI </a:t>
            </a:r>
            <a:r>
              <a:rPr lang="zh-TW" altLang="en-US" dirty="0">
                <a:solidFill>
                  <a:srgbClr val="555555"/>
                </a:solidFill>
                <a:latin typeface="helvetica neue" panose="02000503000000020004" pitchFamily="2" charset="0"/>
              </a:rPr>
              <a:t>研究中心拆分出來的 </a:t>
            </a:r>
            <a:r>
              <a:rPr lang="en" altLang="zh-TW" dirty="0">
                <a:solidFill>
                  <a:srgbClr val="555555"/>
                </a:solidFill>
                <a:latin typeface="helvetica neue" panose="02000503000000020004" pitchFamily="2" charset="0"/>
              </a:rPr>
              <a:t>AI </a:t>
            </a:r>
            <a:r>
              <a:rPr lang="zh-TW" altLang="en-US" dirty="0">
                <a:solidFill>
                  <a:srgbClr val="555555"/>
                </a:solidFill>
                <a:latin typeface="helvetica neue" panose="02000503000000020004" pitchFamily="2" charset="0"/>
              </a:rPr>
              <a:t>新創企業，</a:t>
            </a:r>
            <a:r>
              <a:rPr lang="en" altLang="zh-TW" dirty="0">
                <a:solidFill>
                  <a:srgbClr val="555555"/>
                </a:solidFill>
                <a:latin typeface="helvetica neue" panose="02000503000000020004" pitchFamily="2" charset="0"/>
              </a:rPr>
              <a:t>2013 </a:t>
            </a:r>
            <a:r>
              <a:rPr lang="zh-TW" altLang="en-US" dirty="0">
                <a:solidFill>
                  <a:srgbClr val="555555"/>
                </a:solidFill>
                <a:latin typeface="helvetica neue" panose="02000503000000020004" pitchFamily="2" charset="0"/>
              </a:rPr>
              <a:t>年從 </a:t>
            </a:r>
            <a:r>
              <a:rPr lang="en" altLang="zh-TW" dirty="0">
                <a:solidFill>
                  <a:srgbClr val="555555"/>
                </a:solidFill>
                <a:latin typeface="helvetica neue" panose="02000503000000020004" pitchFamily="2" charset="0"/>
              </a:rPr>
              <a:t>SRI </a:t>
            </a:r>
            <a:r>
              <a:rPr lang="zh-TW" altLang="en-US" dirty="0">
                <a:solidFill>
                  <a:srgbClr val="555555"/>
                </a:solidFill>
                <a:latin typeface="helvetica neue" panose="02000503000000020004" pitchFamily="2" charset="0"/>
              </a:rPr>
              <a:t>分出之後，</a:t>
            </a:r>
            <a:r>
              <a:rPr lang="en" altLang="zh-TW" dirty="0" err="1">
                <a:solidFill>
                  <a:srgbClr val="555555"/>
                </a:solidFill>
                <a:latin typeface="helvetica neue" panose="02000503000000020004" pitchFamily="2" charset="0"/>
              </a:rPr>
              <a:t>Kasisto</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陸續推出了針對 </a:t>
            </a:r>
            <a:r>
              <a:rPr lang="en" altLang="zh-TW" dirty="0">
                <a:solidFill>
                  <a:srgbClr val="555555"/>
                </a:solidFill>
                <a:latin typeface="helvetica neue" panose="02000503000000020004" pitchFamily="2" charset="0"/>
              </a:rPr>
              <a:t>Facebook Messenger</a:t>
            </a:r>
            <a:r>
              <a:rPr lang="zh-TW" altLang="en" dirty="0">
                <a:solidFill>
                  <a:srgbClr val="555555"/>
                </a:solidFill>
                <a:latin typeface="helvetica neue" panose="02000503000000020004" pitchFamily="2" charset="0"/>
              </a:rPr>
              <a:t>、</a:t>
            </a:r>
            <a:r>
              <a:rPr lang="en" altLang="zh-TW" dirty="0">
                <a:solidFill>
                  <a:srgbClr val="555555"/>
                </a:solidFill>
                <a:latin typeface="helvetica neue" panose="02000503000000020004" pitchFamily="2" charset="0"/>
              </a:rPr>
              <a:t>Slack </a:t>
            </a:r>
            <a:r>
              <a:rPr lang="zh-TW" altLang="en-US" dirty="0">
                <a:solidFill>
                  <a:srgbClr val="555555"/>
                </a:solidFill>
                <a:latin typeface="helvetica neue" panose="02000503000000020004" pitchFamily="2" charset="0"/>
              </a:rPr>
              <a:t>等等的個人銀行助理機器人，並於 </a:t>
            </a:r>
            <a:r>
              <a:rPr lang="en-US" altLang="zh-TW" dirty="0">
                <a:solidFill>
                  <a:srgbClr val="555555"/>
                </a:solidFill>
                <a:latin typeface="helvetica neue" panose="02000503000000020004" pitchFamily="2" charset="0"/>
              </a:rPr>
              <a:t>2016 </a:t>
            </a:r>
            <a:r>
              <a:rPr lang="zh-TW" altLang="en-US" dirty="0">
                <a:solidFill>
                  <a:srgbClr val="555555"/>
                </a:solidFill>
                <a:latin typeface="helvetica neue" panose="02000503000000020004" pitchFamily="2" charset="0"/>
              </a:rPr>
              <a:t>年正式推出了針對個人理財和銀產業務的會話式 </a:t>
            </a:r>
            <a:r>
              <a:rPr lang="en" altLang="zh-TW" dirty="0">
                <a:solidFill>
                  <a:srgbClr val="555555"/>
                </a:solidFill>
                <a:latin typeface="helvetica neue" panose="02000503000000020004" pitchFamily="2" charset="0"/>
              </a:rPr>
              <a:t>AI </a:t>
            </a:r>
            <a:r>
              <a:rPr lang="zh-TW" altLang="en-US" dirty="0">
                <a:solidFill>
                  <a:srgbClr val="555555"/>
                </a:solidFill>
                <a:latin typeface="helvetica neue" panose="02000503000000020004" pitchFamily="2" charset="0"/>
              </a:rPr>
              <a:t>平台 </a:t>
            </a:r>
            <a:r>
              <a:rPr lang="en" altLang="zh-TW" dirty="0">
                <a:solidFill>
                  <a:srgbClr val="555555"/>
                </a:solidFill>
                <a:latin typeface="helvetica neue" panose="02000503000000020004" pitchFamily="2" charset="0"/>
              </a:rPr>
              <a:t>KAI</a:t>
            </a:r>
            <a:r>
              <a:rPr lang="zh-TW" altLang="en" dirty="0">
                <a:solidFill>
                  <a:srgbClr val="555555"/>
                </a:solidFill>
                <a:latin typeface="helvetica neue" panose="02000503000000020004" pitchFamily="2" charset="0"/>
              </a:rPr>
              <a:t>。</a:t>
            </a:r>
          </a:p>
          <a:p>
            <a:pPr algn="l"/>
            <a:r>
              <a:rPr lang="en" altLang="zh-TW" dirty="0">
                <a:solidFill>
                  <a:srgbClr val="555555"/>
                </a:solidFill>
                <a:latin typeface="helvetica neue" panose="02000503000000020004" pitchFamily="2" charset="0"/>
              </a:rPr>
              <a:t>KAI </a:t>
            </a:r>
            <a:r>
              <a:rPr lang="zh-TW" altLang="en-US" dirty="0">
                <a:solidFill>
                  <a:srgbClr val="555555"/>
                </a:solidFill>
                <a:latin typeface="helvetica neue" panose="02000503000000020004" pitchFamily="2" charset="0"/>
              </a:rPr>
              <a:t>不單能理解人類的語音</a:t>
            </a:r>
            <a:r>
              <a:rPr lang="en-US" altLang="zh-TW" dirty="0">
                <a:solidFill>
                  <a:srgbClr val="555555"/>
                </a:solidFill>
                <a:latin typeface="helvetica neue" panose="02000503000000020004" pitchFamily="2" charset="0"/>
              </a:rPr>
              <a:t>/</a:t>
            </a:r>
            <a:r>
              <a:rPr lang="zh-TW" altLang="en-US" dirty="0">
                <a:solidFill>
                  <a:srgbClr val="555555"/>
                </a:solidFill>
                <a:latin typeface="helvetica neue" panose="02000503000000020004" pitchFamily="2" charset="0"/>
              </a:rPr>
              <a:t>文本，還能根據上下文語境持續關注用戶的真正意圖。然後根據後台數百萬的銀行交易記錄，智慧地幫助用戶解決日常支付、轉帳和理財中遇到的各種財務問題，同時也能為銀行方面的日常事務和服務管理提供支援。</a:t>
            </a:r>
          </a:p>
          <a:p>
            <a:pPr algn="l"/>
            <a:r>
              <a:rPr lang="zh-TW" altLang="en-US" dirty="0">
                <a:solidFill>
                  <a:srgbClr val="555555"/>
                </a:solidFill>
                <a:latin typeface="helvetica neue" panose="02000503000000020004" pitchFamily="2" charset="0"/>
              </a:rPr>
              <a:t>各公司都能夠通過 </a:t>
            </a:r>
            <a:r>
              <a:rPr lang="en" altLang="zh-TW" dirty="0">
                <a:solidFill>
                  <a:srgbClr val="555555"/>
                </a:solidFill>
                <a:latin typeface="helvetica neue" panose="02000503000000020004" pitchFamily="2" charset="0"/>
              </a:rPr>
              <a:t>KAI </a:t>
            </a:r>
            <a:r>
              <a:rPr lang="zh-TW" altLang="en-US" dirty="0">
                <a:solidFill>
                  <a:srgbClr val="555555"/>
                </a:solidFill>
                <a:latin typeface="helvetica neue" panose="02000503000000020004" pitchFamily="2" charset="0"/>
              </a:rPr>
              <a:t>的智慧語義理解技術開發自有的高度專業化的語音</a:t>
            </a:r>
            <a:r>
              <a:rPr lang="en-US" altLang="zh-TW" dirty="0">
                <a:solidFill>
                  <a:srgbClr val="555555"/>
                </a:solidFill>
                <a:latin typeface="helvetica neue" panose="02000503000000020004" pitchFamily="2" charset="0"/>
              </a:rPr>
              <a:t>/</a:t>
            </a:r>
            <a:r>
              <a:rPr lang="zh-TW" altLang="en-US" dirty="0">
                <a:solidFill>
                  <a:srgbClr val="555555"/>
                </a:solidFill>
                <a:latin typeface="helvetica neue" panose="02000503000000020004" pitchFamily="2" charset="0"/>
              </a:rPr>
              <a:t>文本助手。</a:t>
            </a:r>
            <a:endParaRPr lang="zh-TW" altLang="en-US" b="0" i="0" dirty="0">
              <a:solidFill>
                <a:srgbClr val="555555"/>
              </a:solidFill>
              <a:effectLst/>
              <a:latin typeface="helvetica neue" panose="02000503000000020004" pitchFamily="2" charset="0"/>
            </a:endParaRPr>
          </a:p>
        </p:txBody>
      </p:sp>
      <p:sp>
        <p:nvSpPr>
          <p:cNvPr id="8" name="矩形 7">
            <a:extLst>
              <a:ext uri="{FF2B5EF4-FFF2-40B4-BE49-F238E27FC236}">
                <a16:creationId xmlns:a16="http://schemas.microsoft.com/office/drawing/2014/main" id="{B48F173B-39E7-FC41-A41A-DC668AACC34D}"/>
              </a:ext>
            </a:extLst>
          </p:cNvPr>
          <p:cNvSpPr/>
          <p:nvPr/>
        </p:nvSpPr>
        <p:spPr>
          <a:xfrm>
            <a:off x="2239819" y="1234854"/>
            <a:ext cx="902811" cy="307777"/>
          </a:xfrm>
          <a:prstGeom prst="rect">
            <a:avLst/>
          </a:prstGeom>
        </p:spPr>
        <p:txBody>
          <a:bodyPr wrap="none">
            <a:spAutoFit/>
          </a:bodyPr>
          <a:lstStyle/>
          <a:p>
            <a:r>
              <a:rPr lang="zh-TW" altLang="en-US" dirty="0"/>
              <a:t>客服人力</a:t>
            </a:r>
          </a:p>
        </p:txBody>
      </p:sp>
      <p:sp>
        <p:nvSpPr>
          <p:cNvPr id="9" name="文字方塊 8">
            <a:extLst>
              <a:ext uri="{FF2B5EF4-FFF2-40B4-BE49-F238E27FC236}">
                <a16:creationId xmlns:a16="http://schemas.microsoft.com/office/drawing/2014/main" id="{2DC4511D-3EFE-7A4A-B87A-51B6E6FEF527}"/>
              </a:ext>
            </a:extLst>
          </p:cNvPr>
          <p:cNvSpPr txBox="1"/>
          <p:nvPr/>
        </p:nvSpPr>
        <p:spPr>
          <a:xfrm>
            <a:off x="583819" y="117329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0" name="文字方塊 9">
            <a:extLst>
              <a:ext uri="{FF2B5EF4-FFF2-40B4-BE49-F238E27FC236}">
                <a16:creationId xmlns:a16="http://schemas.microsoft.com/office/drawing/2014/main" id="{2F1DAA76-2209-C04E-BE35-5F036D85AD73}"/>
              </a:ext>
            </a:extLst>
          </p:cNvPr>
          <p:cNvSpPr txBox="1"/>
          <p:nvPr/>
        </p:nvSpPr>
        <p:spPr>
          <a:xfrm>
            <a:off x="2971800" y="289692"/>
            <a:ext cx="2247900" cy="307777"/>
          </a:xfrm>
          <a:prstGeom prst="rect">
            <a:avLst/>
          </a:prstGeom>
          <a:noFill/>
        </p:spPr>
        <p:txBody>
          <a:bodyPr wrap="square" rtlCol="0">
            <a:spAutoFit/>
          </a:bodyPr>
          <a:lstStyle/>
          <a:p>
            <a:r>
              <a:rPr kumimoji="1" lang="zh-TW" altLang="en-US" dirty="0">
                <a:latin typeface="+mn-lt"/>
              </a:rPr>
              <a:t>智能語音助理</a:t>
            </a:r>
          </a:p>
        </p:txBody>
      </p:sp>
    </p:spTree>
    <p:extLst>
      <p:ext uri="{BB962C8B-B14F-4D97-AF65-F5344CB8AC3E}">
        <p14:creationId xmlns:p14="http://schemas.microsoft.com/office/powerpoint/2010/main" val="109151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F79DD53-11FF-8444-9C59-02944830BF4D}"/>
              </a:ext>
            </a:extLst>
          </p:cNvPr>
          <p:cNvPicPr>
            <a:picLocks noChangeAspect="1"/>
          </p:cNvPicPr>
          <p:nvPr/>
        </p:nvPicPr>
        <p:blipFill rotWithShape="1">
          <a:blip r:embed="rId2"/>
          <a:srcRect t="31636" b="31052"/>
          <a:stretch/>
        </p:blipFill>
        <p:spPr>
          <a:xfrm>
            <a:off x="1604738" y="185660"/>
            <a:ext cx="1583532" cy="590843"/>
          </a:xfrm>
          <a:prstGeom prst="rect">
            <a:avLst/>
          </a:prstGeom>
        </p:spPr>
      </p:pic>
      <p:sp>
        <p:nvSpPr>
          <p:cNvPr id="3" name="文字方塊 2">
            <a:extLst>
              <a:ext uri="{FF2B5EF4-FFF2-40B4-BE49-F238E27FC236}">
                <a16:creationId xmlns:a16="http://schemas.microsoft.com/office/drawing/2014/main" id="{561801C6-5CBB-4647-8C8B-39299EEC22AA}"/>
              </a:ext>
            </a:extLst>
          </p:cNvPr>
          <p:cNvSpPr txBox="1"/>
          <p:nvPr/>
        </p:nvSpPr>
        <p:spPr>
          <a:xfrm>
            <a:off x="3010486" y="306380"/>
            <a:ext cx="3277772" cy="400110"/>
          </a:xfrm>
          <a:prstGeom prst="rect">
            <a:avLst/>
          </a:prstGeom>
          <a:noFill/>
        </p:spPr>
        <p:txBody>
          <a:bodyPr wrap="square" rtlCol="0">
            <a:spAutoFit/>
          </a:bodyPr>
          <a:lstStyle/>
          <a:p>
            <a:r>
              <a:rPr kumimoji="1" lang="zh-CN" altLang="en-US" sz="2000" b="1" dirty="0"/>
              <a:t>語音版的</a:t>
            </a:r>
            <a:r>
              <a:rPr kumimoji="1" lang="en-US" altLang="zh-CN" sz="2000" b="1" dirty="0"/>
              <a:t>Google</a:t>
            </a:r>
            <a:r>
              <a:rPr kumimoji="1" lang="zh-CN" altLang="en-US" sz="2000" b="1" dirty="0"/>
              <a:t>搜尋</a:t>
            </a:r>
            <a:endParaRPr kumimoji="1" lang="zh-TW" altLang="en-US" sz="2000" b="1" dirty="0">
              <a:latin typeface="+mn-lt"/>
            </a:endParaRPr>
          </a:p>
        </p:txBody>
      </p:sp>
      <p:sp>
        <p:nvSpPr>
          <p:cNvPr id="6" name="矩形 5">
            <a:extLst>
              <a:ext uri="{FF2B5EF4-FFF2-40B4-BE49-F238E27FC236}">
                <a16:creationId xmlns:a16="http://schemas.microsoft.com/office/drawing/2014/main" id="{517F5173-D2E4-564E-B574-E372AF821967}"/>
              </a:ext>
            </a:extLst>
          </p:cNvPr>
          <p:cNvSpPr/>
          <p:nvPr/>
        </p:nvSpPr>
        <p:spPr>
          <a:xfrm>
            <a:off x="2247805" y="1177587"/>
            <a:ext cx="5570756" cy="307777"/>
          </a:xfrm>
          <a:prstGeom prst="rect">
            <a:avLst/>
          </a:prstGeom>
        </p:spPr>
        <p:txBody>
          <a:bodyPr wrap="none">
            <a:spAutoFit/>
          </a:bodyPr>
          <a:lstStyle/>
          <a:p>
            <a:r>
              <a:rPr lang="zh-CN" altLang="en-US" b="1" dirty="0">
                <a:latin typeface="Cairo"/>
              </a:rPr>
              <a:t>企業一天</a:t>
            </a:r>
            <a:r>
              <a:rPr lang="zh-TW" altLang="en-US" b="1" dirty="0">
                <a:latin typeface="Cairo"/>
              </a:rPr>
              <a:t>有幾千個錄音檔及視頻，當要找關鍵對話時，不知從何找起</a:t>
            </a:r>
            <a:endParaRPr lang="zh-TW" altLang="en-US" dirty="0"/>
          </a:p>
        </p:txBody>
      </p:sp>
      <p:sp>
        <p:nvSpPr>
          <p:cNvPr id="7" name="文字方塊 6">
            <a:extLst>
              <a:ext uri="{FF2B5EF4-FFF2-40B4-BE49-F238E27FC236}">
                <a16:creationId xmlns:a16="http://schemas.microsoft.com/office/drawing/2014/main" id="{FE89CF2C-E01F-0045-A4C4-935B7C807FCF}"/>
              </a:ext>
            </a:extLst>
          </p:cNvPr>
          <p:cNvSpPr txBox="1"/>
          <p:nvPr/>
        </p:nvSpPr>
        <p:spPr>
          <a:xfrm>
            <a:off x="583819" y="117329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8" name="矩形 7">
            <a:extLst>
              <a:ext uri="{FF2B5EF4-FFF2-40B4-BE49-F238E27FC236}">
                <a16:creationId xmlns:a16="http://schemas.microsoft.com/office/drawing/2014/main" id="{67ECD914-BF33-0A4A-A1F1-FB9A25B38B8E}"/>
              </a:ext>
            </a:extLst>
          </p:cNvPr>
          <p:cNvSpPr/>
          <p:nvPr/>
        </p:nvSpPr>
        <p:spPr>
          <a:xfrm>
            <a:off x="620360" y="1716715"/>
            <a:ext cx="6967709" cy="307777"/>
          </a:xfrm>
          <a:prstGeom prst="rect">
            <a:avLst/>
          </a:prstGeom>
        </p:spPr>
        <p:txBody>
          <a:bodyPr wrap="square">
            <a:spAutoFit/>
          </a:bodyPr>
          <a:lstStyle/>
          <a:p>
            <a:pPr algn="l"/>
            <a:r>
              <a:rPr lang="en" altLang="zh-TW" dirty="0" err="1">
                <a:solidFill>
                  <a:srgbClr val="000000"/>
                </a:solidFill>
                <a:latin typeface="Open Sans"/>
              </a:rPr>
              <a:t>Deepgram</a:t>
            </a:r>
            <a:r>
              <a:rPr lang="zh-TW" altLang="en-US" dirty="0">
                <a:solidFill>
                  <a:srgbClr val="000000"/>
                </a:solidFill>
                <a:latin typeface="Open Sans"/>
              </a:rPr>
              <a:t>結合</a:t>
            </a:r>
            <a:r>
              <a:rPr lang="en" altLang="zh-TW" dirty="0">
                <a:solidFill>
                  <a:srgbClr val="000000"/>
                </a:solidFill>
                <a:latin typeface="Open Sans"/>
              </a:rPr>
              <a:t>AI</a:t>
            </a:r>
            <a:r>
              <a:rPr lang="zh-TW" altLang="en-US" dirty="0">
                <a:solidFill>
                  <a:srgbClr val="000000"/>
                </a:solidFill>
                <a:latin typeface="Open Sans"/>
              </a:rPr>
              <a:t>技術，透過語音辨識、分類索引，進行音頻文件關鍵字搜尋</a:t>
            </a:r>
            <a:endParaRPr lang="en-US" altLang="zh-TW" dirty="0">
              <a:solidFill>
                <a:srgbClr val="000000"/>
              </a:solidFill>
              <a:latin typeface="Open Sans"/>
            </a:endParaRPr>
          </a:p>
        </p:txBody>
      </p:sp>
      <p:grpSp>
        <p:nvGrpSpPr>
          <p:cNvPr id="26" name="群組 25">
            <a:extLst>
              <a:ext uri="{FF2B5EF4-FFF2-40B4-BE49-F238E27FC236}">
                <a16:creationId xmlns:a16="http://schemas.microsoft.com/office/drawing/2014/main" id="{C2AF4414-C013-6E44-847A-7F2BDBB78F2F}"/>
              </a:ext>
            </a:extLst>
          </p:cNvPr>
          <p:cNvGrpSpPr/>
          <p:nvPr/>
        </p:nvGrpSpPr>
        <p:grpSpPr>
          <a:xfrm>
            <a:off x="583819" y="2255843"/>
            <a:ext cx="8938775" cy="2504563"/>
            <a:chOff x="583819" y="2363659"/>
            <a:chExt cx="8938775" cy="2504563"/>
          </a:xfrm>
        </p:grpSpPr>
        <p:grpSp>
          <p:nvGrpSpPr>
            <p:cNvPr id="21" name="群組 20">
              <a:extLst>
                <a:ext uri="{FF2B5EF4-FFF2-40B4-BE49-F238E27FC236}">
                  <a16:creationId xmlns:a16="http://schemas.microsoft.com/office/drawing/2014/main" id="{BE2557B6-A494-6446-A911-C5E7928D1A47}"/>
                </a:ext>
              </a:extLst>
            </p:cNvPr>
            <p:cNvGrpSpPr/>
            <p:nvPr/>
          </p:nvGrpSpPr>
          <p:grpSpPr>
            <a:xfrm>
              <a:off x="583819" y="2497242"/>
              <a:ext cx="2041839" cy="1842278"/>
              <a:chOff x="583819" y="2497242"/>
              <a:chExt cx="2041839" cy="1842278"/>
            </a:xfrm>
          </p:grpSpPr>
          <p:pic>
            <p:nvPicPr>
              <p:cNvPr id="13" name="圖片 12">
                <a:extLst>
                  <a:ext uri="{FF2B5EF4-FFF2-40B4-BE49-F238E27FC236}">
                    <a16:creationId xmlns:a16="http://schemas.microsoft.com/office/drawing/2014/main" id="{B8387E33-30AF-584C-B5B4-13E261700F26}"/>
                  </a:ext>
                </a:extLst>
              </p:cNvPr>
              <p:cNvPicPr>
                <a:picLocks noChangeAspect="1"/>
              </p:cNvPicPr>
              <p:nvPr/>
            </p:nvPicPr>
            <p:blipFill>
              <a:blip r:embed="rId3"/>
              <a:stretch>
                <a:fillRect/>
              </a:stretch>
            </p:blipFill>
            <p:spPr>
              <a:xfrm>
                <a:off x="583819" y="2497242"/>
                <a:ext cx="2041839" cy="1157120"/>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790A6E3C-BAF2-A948-BFD0-D03E1AFACD8A}"/>
                  </a:ext>
                </a:extLst>
              </p:cNvPr>
              <p:cNvSpPr/>
              <p:nvPr/>
            </p:nvSpPr>
            <p:spPr bwMode="auto">
              <a:xfrm>
                <a:off x="583819" y="3939410"/>
                <a:ext cx="2019033" cy="4001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r>
                  <a:rPr lang="zh-CN" altLang="en-US" dirty="0"/>
                  <a:t>上傳語音或視頻</a:t>
                </a:r>
                <a:endParaRPr kumimoji="0" lang="zh-TW" altLang="en-US" sz="1400" b="0" i="0" u="none" strike="noStrike" cap="none" normalizeH="0" baseline="0" dirty="0">
                  <a:solidFill>
                    <a:schemeClr val="tx1"/>
                  </a:solidFill>
                  <a:effectLst/>
                  <a:latin typeface="+mn-lt"/>
                  <a:cs typeface="+mn-cs"/>
                </a:endParaRPr>
              </a:p>
            </p:txBody>
          </p:sp>
        </p:grpSp>
        <p:grpSp>
          <p:nvGrpSpPr>
            <p:cNvPr id="20" name="群組 19">
              <a:extLst>
                <a:ext uri="{FF2B5EF4-FFF2-40B4-BE49-F238E27FC236}">
                  <a16:creationId xmlns:a16="http://schemas.microsoft.com/office/drawing/2014/main" id="{6BDA4845-4A8E-BC47-9BBB-C06410A3919E}"/>
                </a:ext>
              </a:extLst>
            </p:cNvPr>
            <p:cNvGrpSpPr/>
            <p:nvPr/>
          </p:nvGrpSpPr>
          <p:grpSpPr>
            <a:xfrm>
              <a:off x="3340489" y="2401866"/>
              <a:ext cx="2205761" cy="2466356"/>
              <a:chOff x="3147999" y="2336505"/>
              <a:chExt cx="2205761" cy="2466356"/>
            </a:xfrm>
          </p:grpSpPr>
          <p:pic>
            <p:nvPicPr>
              <p:cNvPr id="14" name="圖片 13">
                <a:extLst>
                  <a:ext uri="{FF2B5EF4-FFF2-40B4-BE49-F238E27FC236}">
                    <a16:creationId xmlns:a16="http://schemas.microsoft.com/office/drawing/2014/main" id="{18E977CA-B1F3-3D44-9CA1-4BBFFF3348D1}"/>
                  </a:ext>
                </a:extLst>
              </p:cNvPr>
              <p:cNvPicPr>
                <a:picLocks noChangeAspect="1"/>
              </p:cNvPicPr>
              <p:nvPr/>
            </p:nvPicPr>
            <p:blipFill>
              <a:blip r:embed="rId4"/>
              <a:stretch>
                <a:fillRect/>
              </a:stretch>
            </p:blipFill>
            <p:spPr>
              <a:xfrm>
                <a:off x="3147999" y="2336505"/>
                <a:ext cx="2205761" cy="1547169"/>
              </a:xfrm>
              <a:prstGeom prst="rect">
                <a:avLst/>
              </a:prstGeom>
              <a:ln>
                <a:noFill/>
              </a:ln>
              <a:effectLst>
                <a:outerShdw blurRad="292100" dist="139700" dir="2700000" algn="tl" rotWithShape="0">
                  <a:srgbClr val="333333">
                    <a:alpha val="65000"/>
                  </a:srgbClr>
                </a:outerShdw>
              </a:effectLst>
            </p:spPr>
          </p:pic>
          <p:sp>
            <p:nvSpPr>
              <p:cNvPr id="17" name="矩形 16">
                <a:extLst>
                  <a:ext uri="{FF2B5EF4-FFF2-40B4-BE49-F238E27FC236}">
                    <a16:creationId xmlns:a16="http://schemas.microsoft.com/office/drawing/2014/main" id="{6B7D4C0F-2C29-7B45-BA9C-C34891452FCA}"/>
                  </a:ext>
                </a:extLst>
              </p:cNvPr>
              <p:cNvSpPr/>
              <p:nvPr/>
            </p:nvSpPr>
            <p:spPr>
              <a:xfrm>
                <a:off x="3209290" y="4064197"/>
                <a:ext cx="2144470" cy="738664"/>
              </a:xfrm>
              <a:prstGeom prst="rect">
                <a:avLst/>
              </a:prstGeom>
            </p:spPr>
            <p:txBody>
              <a:bodyPr wrap="square">
                <a:spAutoFit/>
              </a:bodyPr>
              <a:lstStyle/>
              <a:p>
                <a:pPr marL="127000" indent="-127000" algn="l">
                  <a:buFont typeface="Arial" panose="020B0604020202020204" pitchFamily="34" charset="0"/>
                  <a:buChar char="•"/>
                </a:pPr>
                <a:r>
                  <a:rPr lang="zh-TW" altLang="en-US" dirty="0"/>
                  <a:t>語音辨識、聲紋分析</a:t>
                </a:r>
                <a:endParaRPr lang="en-US" altLang="zh-TW" dirty="0"/>
              </a:p>
              <a:p>
                <a:pPr marL="127000" indent="-127000" algn="l">
                  <a:buFont typeface="Arial" panose="020B0604020202020204" pitchFamily="34" charset="0"/>
                  <a:buChar char="•"/>
                </a:pPr>
                <a:r>
                  <a:rPr lang="zh-TW" altLang="en-US" dirty="0"/>
                  <a:t>關鍵字分類</a:t>
                </a:r>
                <a:endParaRPr lang="en-US" altLang="zh-TW" dirty="0"/>
              </a:p>
              <a:p>
                <a:pPr marL="127000" indent="-127000" algn="l">
                  <a:buFont typeface="Arial" panose="020B0604020202020204" pitchFamily="34" charset="0"/>
                  <a:buChar char="•"/>
                </a:pPr>
                <a:r>
                  <a:rPr lang="zh-TW" altLang="en-US" dirty="0"/>
                  <a:t>建立索引</a:t>
                </a:r>
                <a:endParaRPr lang="en-US" altLang="zh-TW" dirty="0"/>
              </a:p>
            </p:txBody>
          </p:sp>
        </p:grpSp>
        <p:grpSp>
          <p:nvGrpSpPr>
            <p:cNvPr id="19" name="群組 18">
              <a:extLst>
                <a:ext uri="{FF2B5EF4-FFF2-40B4-BE49-F238E27FC236}">
                  <a16:creationId xmlns:a16="http://schemas.microsoft.com/office/drawing/2014/main" id="{05B44665-DA8B-5847-8375-1451FB2DED25}"/>
                </a:ext>
              </a:extLst>
            </p:cNvPr>
            <p:cNvGrpSpPr/>
            <p:nvPr/>
          </p:nvGrpSpPr>
          <p:grpSpPr>
            <a:xfrm>
              <a:off x="6288258" y="2363659"/>
              <a:ext cx="3234336" cy="2240459"/>
              <a:chOff x="5784228" y="2406838"/>
              <a:chExt cx="3234336" cy="2240459"/>
            </a:xfrm>
          </p:grpSpPr>
          <p:pic>
            <p:nvPicPr>
              <p:cNvPr id="11" name="圖片 10">
                <a:extLst>
                  <a:ext uri="{FF2B5EF4-FFF2-40B4-BE49-F238E27FC236}">
                    <a16:creationId xmlns:a16="http://schemas.microsoft.com/office/drawing/2014/main" id="{CAAB39E0-3E69-AD4F-B871-E470F6C540D2}"/>
                  </a:ext>
                </a:extLst>
              </p:cNvPr>
              <p:cNvPicPr>
                <a:picLocks noChangeAspect="1"/>
              </p:cNvPicPr>
              <p:nvPr/>
            </p:nvPicPr>
            <p:blipFill>
              <a:blip r:embed="rId5"/>
              <a:stretch>
                <a:fillRect/>
              </a:stretch>
            </p:blipFill>
            <p:spPr>
              <a:xfrm>
                <a:off x="7316855" y="3118981"/>
                <a:ext cx="1701709" cy="954107"/>
              </a:xfrm>
              <a:prstGeom prst="rect">
                <a:avLst/>
              </a:prstGeom>
            </p:spPr>
          </p:pic>
          <p:pic>
            <p:nvPicPr>
              <p:cNvPr id="15" name="圖片 14">
                <a:extLst>
                  <a:ext uri="{FF2B5EF4-FFF2-40B4-BE49-F238E27FC236}">
                    <a16:creationId xmlns:a16="http://schemas.microsoft.com/office/drawing/2014/main" id="{DFC4DE4F-2901-8E4A-8E60-CD355838CCE2}"/>
                  </a:ext>
                </a:extLst>
              </p:cNvPr>
              <p:cNvPicPr>
                <a:picLocks noChangeAspect="1"/>
              </p:cNvPicPr>
              <p:nvPr/>
            </p:nvPicPr>
            <p:blipFill>
              <a:blip r:embed="rId6"/>
              <a:stretch>
                <a:fillRect/>
              </a:stretch>
            </p:blipFill>
            <p:spPr>
              <a:xfrm>
                <a:off x="5784228" y="2406838"/>
                <a:ext cx="1633708" cy="1692615"/>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024F9DBA-049B-6248-8ACF-BC429726A1BE}"/>
                  </a:ext>
                </a:extLst>
              </p:cNvPr>
              <p:cNvSpPr/>
              <p:nvPr/>
            </p:nvSpPr>
            <p:spPr>
              <a:xfrm>
                <a:off x="5784228" y="4339520"/>
                <a:ext cx="2159566" cy="307777"/>
              </a:xfrm>
              <a:prstGeom prst="rect">
                <a:avLst/>
              </a:prstGeom>
            </p:spPr>
            <p:txBody>
              <a:bodyPr wrap="none">
                <a:spAutoFit/>
              </a:bodyPr>
              <a:lstStyle/>
              <a:p>
                <a:pPr algn="l"/>
                <a:r>
                  <a:rPr lang="zh-TW" altLang="en-US" dirty="0"/>
                  <a:t>關鍵字搜尋（模糊搜尋）</a:t>
                </a:r>
              </a:p>
            </p:txBody>
          </p:sp>
        </p:grpSp>
        <p:cxnSp>
          <p:nvCxnSpPr>
            <p:cNvPr id="23" name="直線箭頭接點 22">
              <a:extLst>
                <a:ext uri="{FF2B5EF4-FFF2-40B4-BE49-F238E27FC236}">
                  <a16:creationId xmlns:a16="http://schemas.microsoft.com/office/drawing/2014/main" id="{BF83384B-003B-9947-B668-0887AC28D462}"/>
                </a:ext>
              </a:extLst>
            </p:cNvPr>
            <p:cNvCxnSpPr>
              <a:cxnSpLocks/>
            </p:cNvCxnSpPr>
            <p:nvPr/>
          </p:nvCxnSpPr>
          <p:spPr bwMode="auto">
            <a:xfrm>
              <a:off x="2803976" y="3175450"/>
              <a:ext cx="421824" cy="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5" name="直線箭頭接點 24">
              <a:extLst>
                <a:ext uri="{FF2B5EF4-FFF2-40B4-BE49-F238E27FC236}">
                  <a16:creationId xmlns:a16="http://schemas.microsoft.com/office/drawing/2014/main" id="{63359D12-7BD1-1F4B-AE8B-D7EFAC1A8E3F}"/>
                </a:ext>
              </a:extLst>
            </p:cNvPr>
            <p:cNvCxnSpPr>
              <a:cxnSpLocks/>
            </p:cNvCxnSpPr>
            <p:nvPr/>
          </p:nvCxnSpPr>
          <p:spPr bwMode="auto">
            <a:xfrm>
              <a:off x="5686876" y="3197716"/>
              <a:ext cx="421824" cy="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grpSp>
        <p:nvGrpSpPr>
          <p:cNvPr id="32" name="群組 31">
            <a:extLst>
              <a:ext uri="{FF2B5EF4-FFF2-40B4-BE49-F238E27FC236}">
                <a16:creationId xmlns:a16="http://schemas.microsoft.com/office/drawing/2014/main" id="{C626FEF0-1B90-774A-B769-4CEA4583AED1}"/>
              </a:ext>
            </a:extLst>
          </p:cNvPr>
          <p:cNvGrpSpPr/>
          <p:nvPr/>
        </p:nvGrpSpPr>
        <p:grpSpPr>
          <a:xfrm>
            <a:off x="3056890" y="5130800"/>
            <a:ext cx="3061786" cy="1297973"/>
            <a:chOff x="2625090" y="4826000"/>
            <a:chExt cx="3061786" cy="1297973"/>
          </a:xfrm>
        </p:grpSpPr>
        <p:sp>
          <p:nvSpPr>
            <p:cNvPr id="28" name="圓角矩形 27">
              <a:extLst>
                <a:ext uri="{FF2B5EF4-FFF2-40B4-BE49-F238E27FC236}">
                  <a16:creationId xmlns:a16="http://schemas.microsoft.com/office/drawing/2014/main" id="{1A5515C4-5AD8-FF40-9B23-CA901A83D88C}"/>
                </a:ext>
              </a:extLst>
            </p:cNvPr>
            <p:cNvSpPr/>
            <p:nvPr/>
          </p:nvSpPr>
          <p:spPr bwMode="auto">
            <a:xfrm>
              <a:off x="2625090" y="5072534"/>
              <a:ext cx="1557829" cy="1051439"/>
            </a:xfrm>
            <a:prstGeom prst="roundRect">
              <a:avLst>
                <a:gd name="adj" fmla="val 0"/>
              </a:avLst>
            </a:prstGeom>
            <a:solidFill>
              <a:schemeClr val="tx1">
                <a:lumMod val="85000"/>
                <a:lumOff val="15000"/>
              </a:schemeClr>
            </a:solidFill>
            <a:ln w="9525" cap="flat" cmpd="sng" algn="ctr">
              <a:solidFill>
                <a:srgbClr val="808080"/>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29" name="圓角矩形 28">
              <a:extLst>
                <a:ext uri="{FF2B5EF4-FFF2-40B4-BE49-F238E27FC236}">
                  <a16:creationId xmlns:a16="http://schemas.microsoft.com/office/drawing/2014/main" id="{11B542D2-7187-794E-8D33-B21E747E2AAC}"/>
                </a:ext>
              </a:extLst>
            </p:cNvPr>
            <p:cNvSpPr/>
            <p:nvPr/>
          </p:nvSpPr>
          <p:spPr bwMode="auto">
            <a:xfrm>
              <a:off x="4182919" y="5069873"/>
              <a:ext cx="1503957" cy="1054100"/>
            </a:xfrm>
            <a:prstGeom prst="roundRect">
              <a:avLst>
                <a:gd name="adj" fmla="val 0"/>
              </a:avLst>
            </a:prstGeom>
            <a:solidFill>
              <a:schemeClr val="tx1">
                <a:lumMod val="85000"/>
                <a:lumOff val="15000"/>
              </a:schemeClr>
            </a:solidFill>
            <a:ln w="9525" cap="flat" cmpd="sng" algn="ctr">
              <a:solidFill>
                <a:srgbClr val="808080"/>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27" name="圓角化同側角落矩形 26">
              <a:extLst>
                <a:ext uri="{FF2B5EF4-FFF2-40B4-BE49-F238E27FC236}">
                  <a16:creationId xmlns:a16="http://schemas.microsoft.com/office/drawing/2014/main" id="{9CC92F68-B36A-074B-B9EE-FC4066FCD5D4}"/>
                </a:ext>
              </a:extLst>
            </p:cNvPr>
            <p:cNvSpPr/>
            <p:nvPr/>
          </p:nvSpPr>
          <p:spPr bwMode="auto">
            <a:xfrm>
              <a:off x="2625658" y="4826000"/>
              <a:ext cx="3061218" cy="419457"/>
            </a:xfrm>
            <a:prstGeom prst="round2SameRect">
              <a:avLst/>
            </a:prstGeom>
            <a:solidFill>
              <a:srgbClr val="E86284"/>
            </a:solidFill>
            <a:ln w="9525" cap="flat" cmpd="sng" algn="ctr">
              <a:solidFill>
                <a:srgbClr val="808080"/>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r>
                <a:rPr kumimoji="0" lang="zh-TW" altLang="en-US" sz="1400" b="1" i="0" u="none" strike="noStrike" cap="none" normalizeH="0" baseline="0" dirty="0">
                  <a:solidFill>
                    <a:schemeClr val="tx1"/>
                  </a:solidFill>
                  <a:effectLst/>
                  <a:latin typeface="+mn-lt"/>
                  <a:cs typeface="+mn-cs"/>
                </a:rPr>
                <a:t>搜尋準確度</a:t>
              </a:r>
            </a:p>
          </p:txBody>
        </p:sp>
        <p:sp>
          <p:nvSpPr>
            <p:cNvPr id="30" name="文字方塊 29">
              <a:extLst>
                <a:ext uri="{FF2B5EF4-FFF2-40B4-BE49-F238E27FC236}">
                  <a16:creationId xmlns:a16="http://schemas.microsoft.com/office/drawing/2014/main" id="{290EFED7-7D83-7641-8432-009D524EC166}"/>
                </a:ext>
              </a:extLst>
            </p:cNvPr>
            <p:cNvSpPr txBox="1"/>
            <p:nvPr/>
          </p:nvSpPr>
          <p:spPr>
            <a:xfrm>
              <a:off x="2803976" y="5270500"/>
              <a:ext cx="1133024" cy="779701"/>
            </a:xfrm>
            <a:prstGeom prst="rect">
              <a:avLst/>
            </a:prstGeom>
            <a:noFill/>
          </p:spPr>
          <p:txBody>
            <a:bodyPr wrap="square" rtlCol="0">
              <a:spAutoFit/>
            </a:bodyPr>
            <a:lstStyle/>
            <a:p>
              <a:pPr>
                <a:lnSpc>
                  <a:spcPct val="150000"/>
                </a:lnSpc>
              </a:pPr>
              <a:r>
                <a:rPr kumimoji="1" lang="en-US" altLang="zh-TW" b="1" dirty="0" err="1">
                  <a:solidFill>
                    <a:schemeClr val="bg1"/>
                  </a:solidFill>
                </a:rPr>
                <a:t>Deepgram</a:t>
              </a:r>
              <a:endParaRPr kumimoji="1" lang="en-US" altLang="zh-TW" b="1" dirty="0">
                <a:solidFill>
                  <a:schemeClr val="bg1"/>
                </a:solidFill>
              </a:endParaRPr>
            </a:p>
            <a:p>
              <a:pPr>
                <a:lnSpc>
                  <a:spcPct val="150000"/>
                </a:lnSpc>
              </a:pPr>
              <a:r>
                <a:rPr kumimoji="1" lang="en-US" altLang="zh-TW" sz="1800" b="1" dirty="0">
                  <a:solidFill>
                    <a:schemeClr val="bg1"/>
                  </a:solidFill>
                </a:rPr>
                <a:t>80%</a:t>
              </a:r>
              <a:endParaRPr kumimoji="1" lang="zh-TW" altLang="en-US" sz="1800" b="1" dirty="0">
                <a:solidFill>
                  <a:schemeClr val="bg1"/>
                </a:solidFill>
              </a:endParaRPr>
            </a:p>
          </p:txBody>
        </p:sp>
        <p:sp>
          <p:nvSpPr>
            <p:cNvPr id="31" name="文字方塊 30">
              <a:extLst>
                <a:ext uri="{FF2B5EF4-FFF2-40B4-BE49-F238E27FC236}">
                  <a16:creationId xmlns:a16="http://schemas.microsoft.com/office/drawing/2014/main" id="{AE92FFA6-BE41-AE48-A13D-042735E53919}"/>
                </a:ext>
              </a:extLst>
            </p:cNvPr>
            <p:cNvSpPr txBox="1"/>
            <p:nvPr/>
          </p:nvSpPr>
          <p:spPr>
            <a:xfrm>
              <a:off x="4381085" y="5272859"/>
              <a:ext cx="1133024" cy="759439"/>
            </a:xfrm>
            <a:prstGeom prst="rect">
              <a:avLst/>
            </a:prstGeom>
            <a:noFill/>
          </p:spPr>
          <p:txBody>
            <a:bodyPr wrap="square" rtlCol="0">
              <a:spAutoFit/>
            </a:bodyPr>
            <a:lstStyle/>
            <a:p>
              <a:pPr>
                <a:lnSpc>
                  <a:spcPct val="150000"/>
                </a:lnSpc>
              </a:pPr>
              <a:r>
                <a:rPr kumimoji="1" lang="zh-CN" altLang="en-US" b="1" dirty="0">
                  <a:solidFill>
                    <a:schemeClr val="bg1"/>
                  </a:solidFill>
                </a:rPr>
                <a:t>語音轉文字</a:t>
              </a:r>
              <a:endParaRPr kumimoji="1" lang="en-US" altLang="zh-TW" b="1" dirty="0">
                <a:solidFill>
                  <a:schemeClr val="bg1"/>
                </a:solidFill>
              </a:endParaRPr>
            </a:p>
            <a:p>
              <a:pPr>
                <a:lnSpc>
                  <a:spcPct val="150000"/>
                </a:lnSpc>
              </a:pPr>
              <a:r>
                <a:rPr kumimoji="1" lang="en-US" altLang="zh-TW" sz="1700" b="1" dirty="0">
                  <a:solidFill>
                    <a:schemeClr val="bg1"/>
                  </a:solidFill>
                </a:rPr>
                <a:t>20%</a:t>
              </a:r>
              <a:endParaRPr kumimoji="1" lang="zh-TW" altLang="en-US" sz="1700" b="1" dirty="0">
                <a:solidFill>
                  <a:schemeClr val="bg1"/>
                </a:solidFill>
              </a:endParaRPr>
            </a:p>
          </p:txBody>
        </p:sp>
      </p:grpSp>
      <p:pic>
        <p:nvPicPr>
          <p:cNvPr id="33" name="圖形 32" descr="VideoCamera">
            <a:hlinkClick r:id="rId7"/>
            <a:extLst>
              <a:ext uri="{FF2B5EF4-FFF2-40B4-BE49-F238E27FC236}">
                <a16:creationId xmlns:a16="http://schemas.microsoft.com/office/drawing/2014/main" id="{6B48546B-19DC-1F4A-86E2-ED984DC7A25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010429" y="289692"/>
            <a:ext cx="512165" cy="512165"/>
          </a:xfrm>
          <a:prstGeom prst="rect">
            <a:avLst/>
          </a:prstGeom>
        </p:spPr>
      </p:pic>
    </p:spTree>
    <p:extLst>
      <p:ext uri="{BB962C8B-B14F-4D97-AF65-F5344CB8AC3E}">
        <p14:creationId xmlns:p14="http://schemas.microsoft.com/office/powerpoint/2010/main" val="398003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D7B0F46-A0F9-2249-BA24-E55F729B347B}"/>
              </a:ext>
            </a:extLst>
          </p:cNvPr>
          <p:cNvPicPr>
            <a:picLocks noChangeAspect="1"/>
          </p:cNvPicPr>
          <p:nvPr/>
        </p:nvPicPr>
        <p:blipFill rotWithShape="1">
          <a:blip r:embed="rId3"/>
          <a:srcRect t="2730" b="11642"/>
          <a:stretch/>
        </p:blipFill>
        <p:spPr>
          <a:xfrm>
            <a:off x="1049246" y="3105586"/>
            <a:ext cx="7599454" cy="3633221"/>
          </a:xfrm>
          <a:prstGeom prst="rect">
            <a:avLst/>
          </a:prstGeom>
          <a:ln w="76200">
            <a:solidFill>
              <a:srgbClr val="0070C0"/>
            </a:solidFill>
          </a:ln>
        </p:spPr>
      </p:pic>
      <p:sp>
        <p:nvSpPr>
          <p:cNvPr id="7" name="矩形 6">
            <a:extLst>
              <a:ext uri="{FF2B5EF4-FFF2-40B4-BE49-F238E27FC236}">
                <a16:creationId xmlns:a16="http://schemas.microsoft.com/office/drawing/2014/main" id="{3713AF76-972B-F14A-98E7-116F48045D89}"/>
              </a:ext>
            </a:extLst>
          </p:cNvPr>
          <p:cNvSpPr/>
          <p:nvPr/>
        </p:nvSpPr>
        <p:spPr>
          <a:xfrm>
            <a:off x="2532728" y="875517"/>
            <a:ext cx="5198859" cy="738664"/>
          </a:xfrm>
          <a:prstGeom prst="rect">
            <a:avLst/>
          </a:prstGeom>
        </p:spPr>
        <p:txBody>
          <a:bodyPr wrap="none">
            <a:spAutoFit/>
          </a:bodyPr>
          <a:lstStyle/>
          <a:p>
            <a:pPr marL="342900" indent="-342900" algn="l">
              <a:buFont typeface="+mj-lt"/>
              <a:buAutoNum type="arabicPeriod"/>
            </a:pPr>
            <a:r>
              <a:rPr lang="en-US" altLang="zh-TW" b="1" dirty="0">
                <a:latin typeface="Cairo"/>
              </a:rPr>
              <a:t>ML</a:t>
            </a:r>
            <a:r>
              <a:rPr lang="zh-CN" altLang="en-US" b="1" dirty="0">
                <a:latin typeface="Cairo"/>
              </a:rPr>
              <a:t>專才難找、既有人才技能未到位</a:t>
            </a:r>
            <a:endParaRPr lang="en-US" altLang="zh-CN" b="1" dirty="0">
              <a:latin typeface="Cairo"/>
            </a:endParaRPr>
          </a:p>
          <a:p>
            <a:pPr marL="342900" indent="-342900" algn="l">
              <a:buFont typeface="+mj-lt"/>
              <a:buAutoNum type="arabicPeriod"/>
            </a:pPr>
            <a:r>
              <a:rPr lang="zh-CN" altLang="en-US" b="1" dirty="0">
                <a:latin typeface="Cairo"/>
              </a:rPr>
              <a:t>開發模型、調教模型流程冗長耗時</a:t>
            </a:r>
            <a:endParaRPr lang="en-US" altLang="zh-CN" b="1" dirty="0">
              <a:latin typeface="Cairo"/>
            </a:endParaRPr>
          </a:p>
          <a:p>
            <a:pPr marL="342900" indent="-342900" algn="l">
              <a:buFont typeface="+mj-lt"/>
              <a:buAutoNum type="arabicPeriod"/>
            </a:pPr>
            <a:r>
              <a:rPr lang="zh-CN" altLang="en-US" b="1" dirty="0">
                <a:latin typeface="Cairo"/>
              </a:rPr>
              <a:t>單一專案成功模式無法複製，不知道如何跨部門、擴大應用</a:t>
            </a:r>
            <a:endParaRPr lang="zh-TW" altLang="en-US" dirty="0"/>
          </a:p>
        </p:txBody>
      </p:sp>
      <p:sp>
        <p:nvSpPr>
          <p:cNvPr id="8" name="文字方塊 7">
            <a:extLst>
              <a:ext uri="{FF2B5EF4-FFF2-40B4-BE49-F238E27FC236}">
                <a16:creationId xmlns:a16="http://schemas.microsoft.com/office/drawing/2014/main" id="{D9C2F0A4-F255-0E48-9B90-776740324C9C}"/>
              </a:ext>
            </a:extLst>
          </p:cNvPr>
          <p:cNvSpPr txBox="1"/>
          <p:nvPr/>
        </p:nvSpPr>
        <p:spPr>
          <a:xfrm>
            <a:off x="820646" y="1061255"/>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0" name="文字方塊 9">
            <a:extLst>
              <a:ext uri="{FF2B5EF4-FFF2-40B4-BE49-F238E27FC236}">
                <a16:creationId xmlns:a16="http://schemas.microsoft.com/office/drawing/2014/main" id="{78BFBCFC-4EC9-454D-AB5D-FA934D691331}"/>
              </a:ext>
            </a:extLst>
          </p:cNvPr>
          <p:cNvSpPr txBox="1"/>
          <p:nvPr/>
        </p:nvSpPr>
        <p:spPr>
          <a:xfrm>
            <a:off x="2718148" y="236074"/>
            <a:ext cx="3314700" cy="400110"/>
          </a:xfrm>
          <a:prstGeom prst="rect">
            <a:avLst/>
          </a:prstGeom>
          <a:noFill/>
        </p:spPr>
        <p:txBody>
          <a:bodyPr wrap="square" rtlCol="0">
            <a:spAutoFit/>
          </a:bodyPr>
          <a:lstStyle/>
          <a:p>
            <a:r>
              <a:rPr kumimoji="1" lang="zh-CN" altLang="en-US" sz="2000" b="1" dirty="0"/>
              <a:t>機器學習自動化</a:t>
            </a:r>
            <a:endParaRPr kumimoji="1" lang="zh-TW" altLang="en-US" sz="2000" b="1" dirty="0">
              <a:latin typeface="+mn-lt"/>
            </a:endParaRPr>
          </a:p>
        </p:txBody>
      </p:sp>
      <p:grpSp>
        <p:nvGrpSpPr>
          <p:cNvPr id="15" name="群組 14">
            <a:extLst>
              <a:ext uri="{FF2B5EF4-FFF2-40B4-BE49-F238E27FC236}">
                <a16:creationId xmlns:a16="http://schemas.microsoft.com/office/drawing/2014/main" id="{FFA4D58A-691D-8742-A77C-0C4C6F42BA22}"/>
              </a:ext>
            </a:extLst>
          </p:cNvPr>
          <p:cNvGrpSpPr/>
          <p:nvPr/>
        </p:nvGrpSpPr>
        <p:grpSpPr>
          <a:xfrm>
            <a:off x="912834" y="1581444"/>
            <a:ext cx="7872278" cy="1343662"/>
            <a:chOff x="912834" y="1505244"/>
            <a:chExt cx="7872278" cy="1343662"/>
          </a:xfrm>
        </p:grpSpPr>
        <p:pic>
          <p:nvPicPr>
            <p:cNvPr id="9" name="圖片 8">
              <a:extLst>
                <a:ext uri="{FF2B5EF4-FFF2-40B4-BE49-F238E27FC236}">
                  <a16:creationId xmlns:a16="http://schemas.microsoft.com/office/drawing/2014/main" id="{650120EC-9B09-FB41-922E-E28AF649F0B0}"/>
                </a:ext>
              </a:extLst>
            </p:cNvPr>
            <p:cNvPicPr>
              <a:picLocks noChangeAspect="1"/>
            </p:cNvPicPr>
            <p:nvPr/>
          </p:nvPicPr>
          <p:blipFill rotWithShape="1">
            <a:blip r:embed="rId4"/>
            <a:srcRect t="29520" b="9544"/>
            <a:stretch/>
          </p:blipFill>
          <p:spPr>
            <a:xfrm>
              <a:off x="912834" y="1505244"/>
              <a:ext cx="7872278" cy="1343662"/>
            </a:xfrm>
            <a:prstGeom prst="rect">
              <a:avLst/>
            </a:prstGeom>
          </p:spPr>
        </p:pic>
        <p:sp>
          <p:nvSpPr>
            <p:cNvPr id="11" name="圓角矩形 10">
              <a:extLst>
                <a:ext uri="{FF2B5EF4-FFF2-40B4-BE49-F238E27FC236}">
                  <a16:creationId xmlns:a16="http://schemas.microsoft.com/office/drawing/2014/main" id="{3851124E-8791-414D-A5E1-8E3BA536AA1E}"/>
                </a:ext>
              </a:extLst>
            </p:cNvPr>
            <p:cNvSpPr/>
            <p:nvPr/>
          </p:nvSpPr>
          <p:spPr bwMode="auto">
            <a:xfrm>
              <a:off x="4140201" y="1687268"/>
              <a:ext cx="2872553" cy="1055932"/>
            </a:xfrm>
            <a:prstGeom prst="roundRect">
              <a:avLst/>
            </a:prstGeom>
            <a:noFill/>
            <a:ln w="57150" cap="flat" cmpd="sng" algn="ctr">
              <a:solidFill>
                <a:srgbClr val="0070C0"/>
              </a:solidFill>
              <a:prstDash val="sysDash"/>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sp>
        <p:nvSpPr>
          <p:cNvPr id="12" name="向下箭號 11">
            <a:extLst>
              <a:ext uri="{FF2B5EF4-FFF2-40B4-BE49-F238E27FC236}">
                <a16:creationId xmlns:a16="http://schemas.microsoft.com/office/drawing/2014/main" id="{A3B78243-437E-194A-A02A-31924D95FAE0}"/>
              </a:ext>
            </a:extLst>
          </p:cNvPr>
          <p:cNvSpPr/>
          <p:nvPr/>
        </p:nvSpPr>
        <p:spPr bwMode="auto">
          <a:xfrm>
            <a:off x="5271858" y="2787481"/>
            <a:ext cx="463335" cy="486897"/>
          </a:xfrm>
          <a:prstGeom prst="downArrow">
            <a:avLst/>
          </a:prstGeom>
          <a:solidFill>
            <a:srgbClr val="345782"/>
          </a:solidFill>
          <a:ln w="2857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pic>
        <p:nvPicPr>
          <p:cNvPr id="13" name="圖片 12">
            <a:extLst>
              <a:ext uri="{FF2B5EF4-FFF2-40B4-BE49-F238E27FC236}">
                <a16:creationId xmlns:a16="http://schemas.microsoft.com/office/drawing/2014/main" id="{8ABB746A-224B-064F-88FB-857AF6D9CD1D}"/>
              </a:ext>
            </a:extLst>
          </p:cNvPr>
          <p:cNvPicPr>
            <a:picLocks noChangeAspect="1"/>
          </p:cNvPicPr>
          <p:nvPr/>
        </p:nvPicPr>
        <p:blipFill rotWithShape="1">
          <a:blip r:embed="rId5"/>
          <a:srcRect t="31137" b="38095"/>
          <a:stretch/>
        </p:blipFill>
        <p:spPr>
          <a:xfrm>
            <a:off x="1358900" y="143068"/>
            <a:ext cx="1905000" cy="586123"/>
          </a:xfrm>
          <a:prstGeom prst="rect">
            <a:avLst/>
          </a:prstGeom>
        </p:spPr>
      </p:pic>
      <p:pic>
        <p:nvPicPr>
          <p:cNvPr id="14" name="圖形 13" descr="VideoCamera">
            <a:hlinkClick r:id="rId6"/>
            <a:extLst>
              <a:ext uri="{FF2B5EF4-FFF2-40B4-BE49-F238E27FC236}">
                <a16:creationId xmlns:a16="http://schemas.microsoft.com/office/drawing/2014/main" id="{720336EC-DE3E-614E-8482-CBFBE73C63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59629" y="217026"/>
            <a:ext cx="512165" cy="512165"/>
          </a:xfrm>
          <a:prstGeom prst="rect">
            <a:avLst/>
          </a:prstGeom>
        </p:spPr>
      </p:pic>
    </p:spTree>
    <p:extLst>
      <p:ext uri="{BB962C8B-B14F-4D97-AF65-F5344CB8AC3E}">
        <p14:creationId xmlns:p14="http://schemas.microsoft.com/office/powerpoint/2010/main" val="411595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DCA7E3B-E436-8743-93F2-1C6FA641B056}"/>
              </a:ext>
            </a:extLst>
          </p:cNvPr>
          <p:cNvPicPr>
            <a:picLocks noChangeAspect="1"/>
          </p:cNvPicPr>
          <p:nvPr/>
        </p:nvPicPr>
        <p:blipFill>
          <a:blip r:embed="rId3"/>
          <a:stretch>
            <a:fillRect/>
          </a:stretch>
        </p:blipFill>
        <p:spPr>
          <a:xfrm>
            <a:off x="839157" y="3886966"/>
            <a:ext cx="2933700" cy="2630632"/>
          </a:xfrm>
          <a:prstGeom prst="rect">
            <a:avLst/>
          </a:prstGeom>
        </p:spPr>
      </p:pic>
      <p:pic>
        <p:nvPicPr>
          <p:cNvPr id="4" name="圖片 3">
            <a:extLst>
              <a:ext uri="{FF2B5EF4-FFF2-40B4-BE49-F238E27FC236}">
                <a16:creationId xmlns:a16="http://schemas.microsoft.com/office/drawing/2014/main" id="{DE75C793-2986-9F4E-A25A-ED181DDDFEF1}"/>
              </a:ext>
            </a:extLst>
          </p:cNvPr>
          <p:cNvPicPr>
            <a:picLocks noChangeAspect="1"/>
          </p:cNvPicPr>
          <p:nvPr/>
        </p:nvPicPr>
        <p:blipFill>
          <a:blip r:embed="rId4"/>
          <a:stretch>
            <a:fillRect/>
          </a:stretch>
        </p:blipFill>
        <p:spPr>
          <a:xfrm>
            <a:off x="4181762" y="3803221"/>
            <a:ext cx="2927639" cy="2630632"/>
          </a:xfrm>
          <a:prstGeom prst="rect">
            <a:avLst/>
          </a:prstGeom>
        </p:spPr>
      </p:pic>
      <p:pic>
        <p:nvPicPr>
          <p:cNvPr id="5" name="圖片 4">
            <a:extLst>
              <a:ext uri="{FF2B5EF4-FFF2-40B4-BE49-F238E27FC236}">
                <a16:creationId xmlns:a16="http://schemas.microsoft.com/office/drawing/2014/main" id="{4C5D6F0E-478C-AD47-AD05-EE796ACEF70D}"/>
              </a:ext>
            </a:extLst>
          </p:cNvPr>
          <p:cNvPicPr>
            <a:picLocks noChangeAspect="1"/>
          </p:cNvPicPr>
          <p:nvPr/>
        </p:nvPicPr>
        <p:blipFill>
          <a:blip r:embed="rId5"/>
          <a:stretch>
            <a:fillRect/>
          </a:stretch>
        </p:blipFill>
        <p:spPr>
          <a:xfrm>
            <a:off x="6566187" y="3782868"/>
            <a:ext cx="3016780" cy="2630632"/>
          </a:xfrm>
          <a:prstGeom prst="rect">
            <a:avLst/>
          </a:prstGeom>
        </p:spPr>
      </p:pic>
      <p:pic>
        <p:nvPicPr>
          <p:cNvPr id="6" name="圖片 5">
            <a:extLst>
              <a:ext uri="{FF2B5EF4-FFF2-40B4-BE49-F238E27FC236}">
                <a16:creationId xmlns:a16="http://schemas.microsoft.com/office/drawing/2014/main" id="{C4FE4090-6CEA-D947-B630-FD42E3D4B059}"/>
              </a:ext>
            </a:extLst>
          </p:cNvPr>
          <p:cNvPicPr>
            <a:picLocks noChangeAspect="1"/>
          </p:cNvPicPr>
          <p:nvPr/>
        </p:nvPicPr>
        <p:blipFill>
          <a:blip r:embed="rId6"/>
          <a:stretch>
            <a:fillRect/>
          </a:stretch>
        </p:blipFill>
        <p:spPr>
          <a:xfrm>
            <a:off x="3298825" y="3505868"/>
            <a:ext cx="3587750" cy="2532136"/>
          </a:xfrm>
          <a:prstGeom prst="rect">
            <a:avLst/>
          </a:prstGeom>
        </p:spPr>
      </p:pic>
      <p:pic>
        <p:nvPicPr>
          <p:cNvPr id="7" name="圖片 6">
            <a:extLst>
              <a:ext uri="{FF2B5EF4-FFF2-40B4-BE49-F238E27FC236}">
                <a16:creationId xmlns:a16="http://schemas.microsoft.com/office/drawing/2014/main" id="{AE21A8E4-9902-8745-A7A2-6CFA32BB90A9}"/>
              </a:ext>
            </a:extLst>
          </p:cNvPr>
          <p:cNvPicPr>
            <a:picLocks noChangeAspect="1"/>
          </p:cNvPicPr>
          <p:nvPr/>
        </p:nvPicPr>
        <p:blipFill>
          <a:blip r:embed="rId7"/>
          <a:stretch>
            <a:fillRect/>
          </a:stretch>
        </p:blipFill>
        <p:spPr>
          <a:xfrm>
            <a:off x="1333500" y="171451"/>
            <a:ext cx="1828800" cy="546100"/>
          </a:xfrm>
          <a:prstGeom prst="rect">
            <a:avLst/>
          </a:prstGeom>
        </p:spPr>
      </p:pic>
      <p:sp>
        <p:nvSpPr>
          <p:cNvPr id="8" name="矩形 7">
            <a:extLst>
              <a:ext uri="{FF2B5EF4-FFF2-40B4-BE49-F238E27FC236}">
                <a16:creationId xmlns:a16="http://schemas.microsoft.com/office/drawing/2014/main" id="{28D81B1C-2BA6-E44A-BC24-4D49B977AE31}"/>
              </a:ext>
            </a:extLst>
          </p:cNvPr>
          <p:cNvSpPr/>
          <p:nvPr/>
        </p:nvSpPr>
        <p:spPr>
          <a:xfrm>
            <a:off x="3346470" y="258189"/>
            <a:ext cx="1746230" cy="400110"/>
          </a:xfrm>
          <a:prstGeom prst="rect">
            <a:avLst/>
          </a:prstGeom>
        </p:spPr>
        <p:txBody>
          <a:bodyPr wrap="square">
            <a:spAutoFit/>
          </a:bodyPr>
          <a:lstStyle/>
          <a:p>
            <a:r>
              <a:rPr lang="en" altLang="zh-TW" sz="2000" b="1" dirty="0">
                <a:solidFill>
                  <a:srgbClr val="000000"/>
                </a:solidFill>
                <a:latin typeface="Open Sans"/>
              </a:rPr>
              <a:t>P2P</a:t>
            </a:r>
            <a:r>
              <a:rPr lang="zh-TW" altLang="en-US" sz="2000" b="1" dirty="0">
                <a:solidFill>
                  <a:srgbClr val="000000"/>
                </a:solidFill>
                <a:latin typeface="Open Sans"/>
              </a:rPr>
              <a:t>網貸平台</a:t>
            </a:r>
            <a:endParaRPr lang="zh-TW" altLang="en-US" sz="2000" b="1" dirty="0"/>
          </a:p>
        </p:txBody>
      </p:sp>
      <p:sp>
        <p:nvSpPr>
          <p:cNvPr id="9" name="矩形 8">
            <a:extLst>
              <a:ext uri="{FF2B5EF4-FFF2-40B4-BE49-F238E27FC236}">
                <a16:creationId xmlns:a16="http://schemas.microsoft.com/office/drawing/2014/main" id="{AF92F937-07CE-4D4D-944B-880986DABA4E}"/>
              </a:ext>
            </a:extLst>
          </p:cNvPr>
          <p:cNvSpPr/>
          <p:nvPr/>
        </p:nvSpPr>
        <p:spPr>
          <a:xfrm>
            <a:off x="4701422" y="1878611"/>
            <a:ext cx="4953000" cy="2031325"/>
          </a:xfrm>
          <a:prstGeom prst="rect">
            <a:avLst/>
          </a:prstGeom>
        </p:spPr>
        <p:txBody>
          <a:bodyPr>
            <a:spAutoFit/>
          </a:bodyPr>
          <a:lstStyle/>
          <a:p>
            <a:r>
              <a:rPr lang="zh-TW" altLang="en-US" dirty="0">
                <a:solidFill>
                  <a:srgbClr val="000000"/>
                </a:solidFill>
                <a:latin typeface="Open Sans"/>
              </a:rPr>
              <a:t>平台在審核貸款申請時並不局限於申請人的</a:t>
            </a:r>
            <a:r>
              <a:rPr lang="en" altLang="zh-TW" dirty="0">
                <a:solidFill>
                  <a:srgbClr val="000000"/>
                </a:solidFill>
                <a:latin typeface="Open Sans"/>
              </a:rPr>
              <a:t>FICO</a:t>
            </a:r>
            <a:r>
              <a:rPr lang="zh-TW" altLang="en-US" dirty="0">
                <a:solidFill>
                  <a:srgbClr val="000000"/>
                </a:solidFill>
                <a:latin typeface="Open Sans"/>
              </a:rPr>
              <a:t>分數，而是一併考慮他們的教育水平，學術成績及工作歷史等。</a:t>
            </a:r>
            <a:r>
              <a:rPr lang="en" altLang="zh-TW" dirty="0">
                <a:solidFill>
                  <a:srgbClr val="000000"/>
                </a:solidFill>
                <a:latin typeface="Open Sans"/>
              </a:rPr>
              <a:t>FICO</a:t>
            </a:r>
            <a:r>
              <a:rPr lang="zh-TW" altLang="en-US" dirty="0">
                <a:solidFill>
                  <a:srgbClr val="000000"/>
                </a:solidFill>
                <a:latin typeface="Open Sans"/>
              </a:rPr>
              <a:t>分數是在美國應用廣泛的個人信用分數，最低為</a:t>
            </a:r>
            <a:r>
              <a:rPr lang="en-US" altLang="zh-TW" dirty="0">
                <a:solidFill>
                  <a:srgbClr val="000000"/>
                </a:solidFill>
                <a:latin typeface="Open Sans"/>
              </a:rPr>
              <a:t>300</a:t>
            </a:r>
            <a:r>
              <a:rPr lang="zh-TW" altLang="en-US" dirty="0">
                <a:solidFill>
                  <a:srgbClr val="000000"/>
                </a:solidFill>
                <a:latin typeface="Open Sans"/>
              </a:rPr>
              <a:t>分，最高為</a:t>
            </a:r>
            <a:r>
              <a:rPr lang="en-US" altLang="zh-TW" dirty="0">
                <a:solidFill>
                  <a:srgbClr val="000000"/>
                </a:solidFill>
                <a:latin typeface="Open Sans"/>
              </a:rPr>
              <a:t>850</a:t>
            </a:r>
            <a:r>
              <a:rPr lang="zh-TW" altLang="en-US" dirty="0">
                <a:solidFill>
                  <a:srgbClr val="000000"/>
                </a:solidFill>
                <a:latin typeface="Open Sans"/>
              </a:rPr>
              <a:t>分，而多數的借款方如銀行等都會在放貸時考量申請人的這個分數來衡量他們的借貸風險。與此同時，平台通過模擬超過</a:t>
            </a:r>
            <a:r>
              <a:rPr lang="en-US" altLang="zh-TW" dirty="0">
                <a:solidFill>
                  <a:srgbClr val="000000"/>
                </a:solidFill>
                <a:latin typeface="Open Sans"/>
              </a:rPr>
              <a:t>5</a:t>
            </a:r>
            <a:r>
              <a:rPr lang="zh-TW" altLang="en-US" dirty="0">
                <a:solidFill>
                  <a:srgbClr val="000000"/>
                </a:solidFill>
                <a:latin typeface="Open Sans"/>
              </a:rPr>
              <a:t>萬種的可能情形來衡量每筆貸款的違約或拖欠機率，而這個過程僅需幾秒。</a:t>
            </a:r>
            <a:br>
              <a:rPr lang="zh-TW" altLang="en-US" dirty="0"/>
            </a:br>
            <a:br>
              <a:rPr lang="zh-TW" altLang="en-US" dirty="0"/>
            </a:br>
            <a:r>
              <a:rPr lang="zh-TW" altLang="en-US" dirty="0">
                <a:solidFill>
                  <a:srgbClr val="000000"/>
                </a:solidFill>
                <a:latin typeface="Open Sans"/>
              </a:rPr>
              <a:t>原文網址：</a:t>
            </a:r>
            <a:r>
              <a:rPr lang="en" altLang="zh-TW" dirty="0">
                <a:solidFill>
                  <a:srgbClr val="555555"/>
                </a:solidFill>
                <a:latin typeface="Open Sans"/>
                <a:hlinkClick r:id="rId8"/>
              </a:rPr>
              <a:t>https://read01.com/OyxPM4.html</a:t>
            </a:r>
            <a:endParaRPr lang="zh-TW" altLang="en-US" dirty="0"/>
          </a:p>
        </p:txBody>
      </p:sp>
      <p:sp>
        <p:nvSpPr>
          <p:cNvPr id="12" name="矩形 11">
            <a:extLst>
              <a:ext uri="{FF2B5EF4-FFF2-40B4-BE49-F238E27FC236}">
                <a16:creationId xmlns:a16="http://schemas.microsoft.com/office/drawing/2014/main" id="{FED07FE5-BC0B-2F48-AE24-D0D84A41AA56}"/>
              </a:ext>
            </a:extLst>
          </p:cNvPr>
          <p:cNvSpPr/>
          <p:nvPr/>
        </p:nvSpPr>
        <p:spPr>
          <a:xfrm>
            <a:off x="568630" y="3837546"/>
            <a:ext cx="3153427" cy="307777"/>
          </a:xfrm>
          <a:prstGeom prst="rect">
            <a:avLst/>
          </a:prstGeom>
        </p:spPr>
        <p:txBody>
          <a:bodyPr wrap="none">
            <a:spAutoFit/>
          </a:bodyPr>
          <a:lstStyle/>
          <a:p>
            <a:r>
              <a:rPr lang="en" altLang="zh-TW" b="1" dirty="0">
                <a:solidFill>
                  <a:srgbClr val="000000"/>
                </a:solidFill>
                <a:latin typeface="PingFang TC" panose="020B0400000000000000" pitchFamily="34" charset="-120"/>
                <a:ea typeface="PingFang TC" panose="020B0400000000000000" pitchFamily="34" charset="-120"/>
              </a:rPr>
              <a:t>Upstart</a:t>
            </a:r>
            <a:r>
              <a:rPr lang="zh-TW" altLang="en-US" b="1" dirty="0">
                <a:solidFill>
                  <a:srgbClr val="000000"/>
                </a:solidFill>
                <a:latin typeface="PingFang TC" panose="020B0400000000000000" pitchFamily="34" charset="-120"/>
                <a:ea typeface="PingFang TC" panose="020B0400000000000000" pitchFamily="34" charset="-120"/>
              </a:rPr>
              <a:t>著重個人未來潛力之徵信機制</a:t>
            </a:r>
            <a:endParaRPr lang="zh-TW" altLang="en-US" dirty="0"/>
          </a:p>
        </p:txBody>
      </p:sp>
      <p:sp>
        <p:nvSpPr>
          <p:cNvPr id="13" name="矩形 12">
            <a:extLst>
              <a:ext uri="{FF2B5EF4-FFF2-40B4-BE49-F238E27FC236}">
                <a16:creationId xmlns:a16="http://schemas.microsoft.com/office/drawing/2014/main" id="{7C3B2816-CD59-DA48-8DA1-EFEE98CB187A}"/>
              </a:ext>
            </a:extLst>
          </p:cNvPr>
          <p:cNvSpPr/>
          <p:nvPr/>
        </p:nvSpPr>
        <p:spPr>
          <a:xfrm>
            <a:off x="4300211" y="3756048"/>
            <a:ext cx="2877711" cy="307777"/>
          </a:xfrm>
          <a:prstGeom prst="rect">
            <a:avLst/>
          </a:prstGeom>
        </p:spPr>
        <p:txBody>
          <a:bodyPr wrap="none">
            <a:spAutoFit/>
          </a:bodyPr>
          <a:lstStyle/>
          <a:p>
            <a:r>
              <a:rPr lang="zh-TW" altLang="en-US" b="1" dirty="0">
                <a:solidFill>
                  <a:srgbClr val="000000"/>
                </a:solidFill>
                <a:latin typeface="PingFang TC" panose="020B0400000000000000" pitchFamily="34" charset="-120"/>
                <a:ea typeface="PingFang TC" panose="020B0400000000000000" pitchFamily="34" charset="-120"/>
              </a:rPr>
              <a:t>機器學習持續強化識別信譽之能力</a:t>
            </a:r>
            <a:endParaRPr lang="zh-TW" altLang="en-US" dirty="0"/>
          </a:p>
        </p:txBody>
      </p:sp>
      <p:sp>
        <p:nvSpPr>
          <p:cNvPr id="14" name="矩形 13">
            <a:extLst>
              <a:ext uri="{FF2B5EF4-FFF2-40B4-BE49-F238E27FC236}">
                <a16:creationId xmlns:a16="http://schemas.microsoft.com/office/drawing/2014/main" id="{5124F343-BF49-C84B-BFFA-ACE8DB347EE0}"/>
              </a:ext>
            </a:extLst>
          </p:cNvPr>
          <p:cNvSpPr/>
          <p:nvPr/>
        </p:nvSpPr>
        <p:spPr>
          <a:xfrm>
            <a:off x="2247900" y="1166766"/>
            <a:ext cx="5570756" cy="307777"/>
          </a:xfrm>
          <a:prstGeom prst="rect">
            <a:avLst/>
          </a:prstGeom>
        </p:spPr>
        <p:txBody>
          <a:bodyPr wrap="none">
            <a:spAutoFit/>
          </a:bodyPr>
          <a:lstStyle/>
          <a:p>
            <a:r>
              <a:rPr lang="zh-CN" altLang="en-US" b="1" dirty="0">
                <a:latin typeface="Cairo"/>
              </a:rPr>
              <a:t>企業一天</a:t>
            </a:r>
            <a:r>
              <a:rPr lang="zh-TW" altLang="en-US" b="1" dirty="0">
                <a:latin typeface="Cairo"/>
              </a:rPr>
              <a:t>有幾千個錄音檔及視頻，當要找關鍵對話時，不知從何找起</a:t>
            </a:r>
            <a:endParaRPr lang="zh-TW" altLang="en-US" dirty="0"/>
          </a:p>
        </p:txBody>
      </p:sp>
      <p:sp>
        <p:nvSpPr>
          <p:cNvPr id="15" name="文字方塊 14">
            <a:extLst>
              <a:ext uri="{FF2B5EF4-FFF2-40B4-BE49-F238E27FC236}">
                <a16:creationId xmlns:a16="http://schemas.microsoft.com/office/drawing/2014/main" id="{6B29CEE4-442F-D340-ABCD-A4A41F1D4FB0}"/>
              </a:ext>
            </a:extLst>
          </p:cNvPr>
          <p:cNvSpPr txBox="1"/>
          <p:nvPr/>
        </p:nvSpPr>
        <p:spPr>
          <a:xfrm>
            <a:off x="583819" y="1173299"/>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aphicFrame>
        <p:nvGraphicFramePr>
          <p:cNvPr id="16" name="資料庫圖表 15">
            <a:extLst>
              <a:ext uri="{FF2B5EF4-FFF2-40B4-BE49-F238E27FC236}">
                <a16:creationId xmlns:a16="http://schemas.microsoft.com/office/drawing/2014/main" id="{D947EDC5-FEB0-4E4E-99DE-2D5004CD743F}"/>
              </a:ext>
            </a:extLst>
          </p:cNvPr>
          <p:cNvGraphicFramePr/>
          <p:nvPr>
            <p:extLst>
              <p:ext uri="{D42A27DB-BD31-4B8C-83A1-F6EECF244321}">
                <p14:modId xmlns:p14="http://schemas.microsoft.com/office/powerpoint/2010/main" val="3288468756"/>
              </p:ext>
            </p:extLst>
          </p:nvPr>
        </p:nvGraphicFramePr>
        <p:xfrm>
          <a:off x="998613" y="1611230"/>
          <a:ext cx="7931967" cy="18946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5197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55A337-D158-4249-89E2-E8D800473C74}"/>
              </a:ext>
            </a:extLst>
          </p:cNvPr>
          <p:cNvSpPr/>
          <p:nvPr/>
        </p:nvSpPr>
        <p:spPr>
          <a:xfrm>
            <a:off x="2476500" y="1767007"/>
            <a:ext cx="4953000" cy="3323987"/>
          </a:xfrm>
          <a:prstGeom prst="rect">
            <a:avLst/>
          </a:prstGeom>
        </p:spPr>
        <p:txBody>
          <a:bodyPr>
            <a:spAutoFit/>
          </a:bodyPr>
          <a:lstStyle/>
          <a:p>
            <a:pPr algn="l"/>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成立於 </a:t>
            </a:r>
            <a:r>
              <a:rPr lang="en-US" altLang="zh-TW" dirty="0">
                <a:solidFill>
                  <a:srgbClr val="555555"/>
                </a:solidFill>
                <a:latin typeface="helvetica neue" panose="02000503000000020004" pitchFamily="2" charset="0"/>
              </a:rPr>
              <a:t>2008 </a:t>
            </a:r>
            <a:r>
              <a:rPr lang="zh-TW" altLang="en-US" dirty="0">
                <a:solidFill>
                  <a:srgbClr val="555555"/>
                </a:solidFill>
                <a:latin typeface="helvetica neue" panose="02000503000000020004" pitchFamily="2" charset="0"/>
              </a:rPr>
              <a:t>年，位於美國舊金山，是一個基於金融大數據的智慧搜索引擎。</a:t>
            </a:r>
          </a:p>
          <a:p>
            <a:pPr algn="l"/>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的目標用戶是金融界的專業人士，面對當前的海量資訊，這些專業人士常常無法快速找到有助於他們日常決策的有效資訊。</a:t>
            </a:r>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不但可以提供相關專業文件的快速訪問，還對這些文件加入了基於金融術語的智慧語義搜索功能，更關鍵的是，這些搜索不單局限於字面，還可以針對文本想表達的深層含義進行智慧識別。</a:t>
            </a:r>
          </a:p>
          <a:p>
            <a:pPr algn="l"/>
            <a:r>
              <a:rPr lang="zh-TW" altLang="en-US" dirty="0">
                <a:solidFill>
                  <a:srgbClr val="555555"/>
                </a:solidFill>
                <a:latin typeface="helvetica neue" panose="02000503000000020004" pitchFamily="2" charset="0"/>
              </a:rPr>
              <a:t>據瞭解，</a:t>
            </a:r>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目前已經獲取了數百萬份金融產業的相關文件，其中包括公司的內部通知、業績表單、演示文稿、新聞稿和華爾街的研究報告。</a:t>
            </a:r>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可以對這些文件進行智慧化的語義分析，並即時地根據用戶需求輸出檢索結果，並總結文件中所有的相關片段。</a:t>
            </a:r>
            <a:r>
              <a:rPr lang="en" altLang="zh-TW" dirty="0" err="1">
                <a:solidFill>
                  <a:srgbClr val="555555"/>
                </a:solidFill>
                <a:latin typeface="helvetica neue" panose="02000503000000020004" pitchFamily="2" charset="0"/>
              </a:rPr>
              <a:t>AlphaSense</a:t>
            </a:r>
            <a:r>
              <a:rPr lang="en" altLang="zh-TW" dirty="0">
                <a:solidFill>
                  <a:srgbClr val="555555"/>
                </a:solidFill>
                <a:latin typeface="helvetica neue" panose="02000503000000020004" pitchFamily="2" charset="0"/>
              </a:rPr>
              <a:t> </a:t>
            </a:r>
            <a:r>
              <a:rPr lang="zh-TW" altLang="en-US" dirty="0">
                <a:solidFill>
                  <a:srgbClr val="555555"/>
                </a:solidFill>
                <a:latin typeface="helvetica neue" panose="02000503000000020004" pitchFamily="2" charset="0"/>
              </a:rPr>
              <a:t>引擎的關鍵優勢在於：它為用戶提供了其他引擎很容易錯過的資訊片段，並幫助用戶利用這些資訊做出成功的商業決策。</a:t>
            </a:r>
            <a:endParaRPr lang="zh-TW" altLang="en-US" b="0" i="0" dirty="0">
              <a:solidFill>
                <a:srgbClr val="555555"/>
              </a:solidFill>
              <a:effectLst/>
              <a:latin typeface="helvetica neue" panose="02000503000000020004" pitchFamily="2" charset="0"/>
            </a:endParaRPr>
          </a:p>
        </p:txBody>
      </p:sp>
    </p:spTree>
    <p:extLst>
      <p:ext uri="{BB962C8B-B14F-4D97-AF65-F5344CB8AC3E}">
        <p14:creationId xmlns:p14="http://schemas.microsoft.com/office/powerpoint/2010/main" val="8873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D37B214-D8FC-E841-A48F-5E85A0EF6CC8}"/>
              </a:ext>
            </a:extLst>
          </p:cNvPr>
          <p:cNvPicPr>
            <a:picLocks noChangeAspect="1"/>
          </p:cNvPicPr>
          <p:nvPr/>
        </p:nvPicPr>
        <p:blipFill rotWithShape="1">
          <a:blip r:embed="rId2"/>
          <a:srcRect b="8120"/>
          <a:stretch/>
        </p:blipFill>
        <p:spPr>
          <a:xfrm>
            <a:off x="268286" y="130143"/>
            <a:ext cx="2560639" cy="631215"/>
          </a:xfrm>
          <a:prstGeom prst="rect">
            <a:avLst/>
          </a:prstGeom>
        </p:spPr>
      </p:pic>
      <p:sp>
        <p:nvSpPr>
          <p:cNvPr id="5" name="矩形 4">
            <a:extLst>
              <a:ext uri="{FF2B5EF4-FFF2-40B4-BE49-F238E27FC236}">
                <a16:creationId xmlns:a16="http://schemas.microsoft.com/office/drawing/2014/main" id="{59BE2914-3AD4-3742-94E1-696E89538EFC}"/>
              </a:ext>
            </a:extLst>
          </p:cNvPr>
          <p:cNvSpPr/>
          <p:nvPr/>
        </p:nvSpPr>
        <p:spPr>
          <a:xfrm>
            <a:off x="1354760" y="6638383"/>
            <a:ext cx="4953000" cy="1600438"/>
          </a:xfrm>
          <a:prstGeom prst="rect">
            <a:avLst/>
          </a:prstGeom>
        </p:spPr>
        <p:txBody>
          <a:bodyPr>
            <a:spAutoFit/>
          </a:bodyPr>
          <a:lstStyle/>
          <a:p>
            <a:pPr algn="l"/>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計畫推出後，已經大幅降低貸款服務常出現的人為錯誤，摩根大通打算將 </a:t>
            </a:r>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應用在其他較繁複的法律文件上，如信用違約交換（</a:t>
            </a:r>
            <a:r>
              <a:rPr lang="en" altLang="zh-TW" dirty="0">
                <a:solidFill>
                  <a:srgbClr val="444444"/>
                </a:solidFill>
                <a:latin typeface="微軟正黑體" panose="020B0604030504040204" pitchFamily="34" charset="-120"/>
                <a:ea typeface="微軟正黑體" panose="020B0604030504040204" pitchFamily="34" charset="-120"/>
              </a:rPr>
              <a:t>Credit Default Swap</a:t>
            </a:r>
            <a:r>
              <a:rPr lang="zh-TW" altLang="en"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託管協議（</a:t>
            </a:r>
            <a:r>
              <a:rPr lang="en" altLang="zh-TW" dirty="0">
                <a:solidFill>
                  <a:srgbClr val="444444"/>
                </a:solidFill>
                <a:latin typeface="微軟正黑體" panose="020B0604030504040204" pitchFamily="34" charset="-120"/>
                <a:ea typeface="微軟正黑體" panose="020B0604030504040204" pitchFamily="34" charset="-120"/>
              </a:rPr>
              <a:t>custody agreement</a:t>
            </a:r>
            <a:r>
              <a:rPr lang="zh-TW" altLang="en"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未來甚至可用於解釋條款與分析企業溝通等方面。</a:t>
            </a:r>
          </a:p>
          <a:p>
            <a:br>
              <a:rPr lang="zh-TW" altLang="en-US" dirty="0"/>
            </a:br>
            <a:endParaRPr lang="zh-TW" altLang="en-US" dirty="0"/>
          </a:p>
        </p:txBody>
      </p:sp>
      <p:sp>
        <p:nvSpPr>
          <p:cNvPr id="6" name="矩形 5">
            <a:extLst>
              <a:ext uri="{FF2B5EF4-FFF2-40B4-BE49-F238E27FC236}">
                <a16:creationId xmlns:a16="http://schemas.microsoft.com/office/drawing/2014/main" id="{BDEFC26B-1A90-D545-912C-C5DCBA4EE9A2}"/>
              </a:ext>
            </a:extLst>
          </p:cNvPr>
          <p:cNvSpPr/>
          <p:nvPr/>
        </p:nvSpPr>
        <p:spPr>
          <a:xfrm>
            <a:off x="3027507" y="304096"/>
            <a:ext cx="3679213" cy="400110"/>
          </a:xfrm>
          <a:prstGeom prst="rect">
            <a:avLst/>
          </a:prstGeom>
        </p:spPr>
        <p:txBody>
          <a:bodyPr wrap="none">
            <a:spAutoFit/>
          </a:bodyPr>
          <a:lstStyle/>
          <a:p>
            <a:r>
              <a:rPr lang="en" altLang="zh-TW" sz="2000" b="1" dirty="0">
                <a:solidFill>
                  <a:srgbClr val="444444"/>
                </a:solidFill>
                <a:latin typeface="微軟正黑體" panose="020B0604030504040204" pitchFamily="34" charset="-120"/>
                <a:ea typeface="微軟正黑體" panose="020B0604030504040204" pitchFamily="34" charset="-120"/>
              </a:rPr>
              <a:t>Contract Intelligence (COIN)</a:t>
            </a:r>
            <a:endParaRPr lang="zh-TW" altLang="en-US" sz="2000" b="1" dirty="0"/>
          </a:p>
        </p:txBody>
      </p:sp>
      <p:sp>
        <p:nvSpPr>
          <p:cNvPr id="56" name="圓角矩形 55">
            <a:extLst>
              <a:ext uri="{FF2B5EF4-FFF2-40B4-BE49-F238E27FC236}">
                <a16:creationId xmlns:a16="http://schemas.microsoft.com/office/drawing/2014/main" id="{54CB6515-6F60-2647-874D-524AE113C15E}"/>
              </a:ext>
            </a:extLst>
          </p:cNvPr>
          <p:cNvSpPr/>
          <p:nvPr/>
        </p:nvSpPr>
        <p:spPr>
          <a:xfrm>
            <a:off x="709980" y="5337636"/>
            <a:ext cx="7903898"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Wingdings" pitchFamily="2" charset="2"/>
              <a:buChar char="l"/>
            </a:pPr>
            <a:r>
              <a:rPr lang="zh-TW" altLang="en-US" b="1" dirty="0"/>
              <a:t>將</a:t>
            </a:r>
            <a:r>
              <a:rPr lang="en-US" altLang="zh-TW" b="1" dirty="0"/>
              <a:t>36</a:t>
            </a:r>
            <a:r>
              <a:rPr lang="zh-CN" altLang="en-US" b="1" dirty="0"/>
              <a:t>萬</a:t>
            </a:r>
            <a:r>
              <a:rPr lang="zh-TW" altLang="en-US" b="1" dirty="0"/>
              <a:t>小時工作轉換為秒！</a:t>
            </a:r>
            <a:r>
              <a:rPr lang="zh-TW" altLang="en-US" dirty="0">
                <a:solidFill>
                  <a:srgbClr val="444444"/>
                </a:solidFill>
                <a:latin typeface="微軟正黑體" panose="020B0604030504040204" pitchFamily="34" charset="-120"/>
                <a:ea typeface="微軟正黑體" panose="020B0604030504040204" pitchFamily="34" charset="-120"/>
              </a:rPr>
              <a:t>快速分析審查合約文件，有別於以往每年由律師及信貸人員處理所花的 </a:t>
            </a:r>
            <a:r>
              <a:rPr lang="en-US" altLang="zh-TW" dirty="0">
                <a:solidFill>
                  <a:srgbClr val="444444"/>
                </a:solidFill>
                <a:latin typeface="微軟正黑體" panose="020B0604030504040204" pitchFamily="34" charset="-120"/>
                <a:ea typeface="微軟正黑體" panose="020B0604030504040204" pitchFamily="34" charset="-120"/>
              </a:rPr>
              <a:t>36 </a:t>
            </a:r>
            <a:r>
              <a:rPr lang="zh-TW" altLang="en-US" dirty="0">
                <a:solidFill>
                  <a:srgbClr val="444444"/>
                </a:solidFill>
                <a:latin typeface="微軟正黑體" panose="020B0604030504040204" pitchFamily="34" charset="-120"/>
                <a:ea typeface="微軟正黑體" panose="020B0604030504040204" pitchFamily="34" charset="-120"/>
              </a:rPr>
              <a:t>萬個小時，</a:t>
            </a:r>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快到只消幾秒就能完成</a:t>
            </a:r>
            <a:endParaRPr lang="en-US" altLang="zh-TW"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CN" altLang="en-US" b="1" dirty="0">
                <a:solidFill>
                  <a:srgbClr val="444444"/>
                </a:solidFill>
                <a:latin typeface="微軟正黑體" panose="020B0604030504040204" pitchFamily="34" charset="-120"/>
                <a:ea typeface="微軟正黑體" panose="020B0604030504040204" pitchFamily="34" charset="-120"/>
              </a:rPr>
              <a:t>專業審核人力需求減少</a:t>
            </a:r>
            <a:r>
              <a:rPr lang="en-US" altLang="zh-CN" b="1" dirty="0">
                <a:solidFill>
                  <a:srgbClr val="444444"/>
                </a:solidFill>
                <a:latin typeface="微軟正黑體" panose="020B0604030504040204" pitchFamily="34" charset="-120"/>
                <a:ea typeface="微軟正黑體" panose="020B0604030504040204" pitchFamily="34" charset="-120"/>
              </a:rPr>
              <a:t> </a:t>
            </a:r>
            <a:endParaRPr lang="en-US" altLang="zh-TW" b="1"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b="1" dirty="0">
                <a:solidFill>
                  <a:srgbClr val="444444"/>
                </a:solidFill>
                <a:latin typeface="微軟正黑體" panose="020B0604030504040204" pitchFamily="34" charset="-120"/>
                <a:ea typeface="微軟正黑體" panose="020B0604030504040204" pitchFamily="34" charset="-120"/>
              </a:rPr>
              <a:t>大幅降低人為出錯率</a:t>
            </a:r>
            <a:endParaRPr lang="zh-TW" altLang="en-US" dirty="0"/>
          </a:p>
        </p:txBody>
      </p:sp>
      <p:grpSp>
        <p:nvGrpSpPr>
          <p:cNvPr id="83" name="群組 82">
            <a:extLst>
              <a:ext uri="{FF2B5EF4-FFF2-40B4-BE49-F238E27FC236}">
                <a16:creationId xmlns:a16="http://schemas.microsoft.com/office/drawing/2014/main" id="{90FA419D-7802-B742-9C7D-280FC2E6EA2E}"/>
              </a:ext>
            </a:extLst>
          </p:cNvPr>
          <p:cNvGrpSpPr/>
          <p:nvPr/>
        </p:nvGrpSpPr>
        <p:grpSpPr>
          <a:xfrm>
            <a:off x="7047071" y="1345668"/>
            <a:ext cx="1675459" cy="1861945"/>
            <a:chOff x="7055439" y="1586830"/>
            <a:chExt cx="1675459" cy="1861945"/>
          </a:xfrm>
        </p:grpSpPr>
        <p:sp>
          <p:nvSpPr>
            <p:cNvPr id="59" name="矩形 58">
              <a:extLst>
                <a:ext uri="{FF2B5EF4-FFF2-40B4-BE49-F238E27FC236}">
                  <a16:creationId xmlns:a16="http://schemas.microsoft.com/office/drawing/2014/main" id="{3C13789C-C2E3-B64C-BC73-187F176E8EB0}"/>
                </a:ext>
              </a:extLst>
            </p:cNvPr>
            <p:cNvSpPr/>
            <p:nvPr/>
          </p:nvSpPr>
          <p:spPr>
            <a:xfrm>
              <a:off x="7055439" y="1586830"/>
              <a:ext cx="1675459" cy="523220"/>
            </a:xfrm>
            <a:prstGeom prst="rect">
              <a:avLst/>
            </a:prstGeom>
            <a:solidFill>
              <a:schemeClr val="tx1">
                <a:lumMod val="65000"/>
                <a:lumOff val="35000"/>
              </a:schemeClr>
            </a:solidFill>
          </p:spPr>
          <p:txBody>
            <a:bodyPr wrap="none">
              <a:spAutoFit/>
            </a:bodyPr>
            <a:lstStyle/>
            <a:p>
              <a:pPr marL="231775" indent="-231775" algn="l">
                <a:buFont typeface="+mj-lt"/>
                <a:buAutoNum type="arabicPeriod" startAt="3"/>
              </a:pPr>
              <a:r>
                <a:rPr lang="zh-TW" altLang="en-US" dirty="0">
                  <a:solidFill>
                    <a:schemeClr val="bg1"/>
                  </a:solidFill>
                </a:rPr>
                <a:t>審核流程中可能</a:t>
              </a:r>
              <a:endParaRPr lang="en-US" altLang="zh-TW" dirty="0">
                <a:solidFill>
                  <a:schemeClr val="bg1"/>
                </a:solidFill>
              </a:endParaRPr>
            </a:p>
            <a:p>
              <a:pPr algn="l"/>
              <a:r>
                <a:rPr lang="en-US" altLang="zh-TW" dirty="0">
                  <a:solidFill>
                    <a:schemeClr val="bg1"/>
                  </a:solidFill>
                </a:rPr>
                <a:t>     </a:t>
              </a:r>
              <a:r>
                <a:rPr lang="zh-TW" altLang="en-US" dirty="0">
                  <a:solidFill>
                    <a:schemeClr val="bg1"/>
                  </a:solidFill>
                </a:rPr>
                <a:t>發生人為錯誤</a:t>
              </a:r>
            </a:p>
          </p:txBody>
        </p:sp>
        <p:pic>
          <p:nvPicPr>
            <p:cNvPr id="76" name="圖片 75">
              <a:extLst>
                <a:ext uri="{FF2B5EF4-FFF2-40B4-BE49-F238E27FC236}">
                  <a16:creationId xmlns:a16="http://schemas.microsoft.com/office/drawing/2014/main" id="{708C0DEF-B1BB-7446-9A6A-2E7B8C8C5516}"/>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7167095" y="2174409"/>
              <a:ext cx="1407730" cy="1274366"/>
            </a:xfrm>
            <a:prstGeom prst="rect">
              <a:avLst/>
            </a:prstGeom>
          </p:spPr>
        </p:pic>
      </p:grpSp>
      <p:grpSp>
        <p:nvGrpSpPr>
          <p:cNvPr id="81" name="群組 80">
            <a:extLst>
              <a:ext uri="{FF2B5EF4-FFF2-40B4-BE49-F238E27FC236}">
                <a16:creationId xmlns:a16="http://schemas.microsoft.com/office/drawing/2014/main" id="{F64DE1F6-1CB8-9743-BD82-F4CA5AFDA576}"/>
              </a:ext>
            </a:extLst>
          </p:cNvPr>
          <p:cNvGrpSpPr/>
          <p:nvPr/>
        </p:nvGrpSpPr>
        <p:grpSpPr>
          <a:xfrm>
            <a:off x="643891" y="1350111"/>
            <a:ext cx="2681803" cy="2201144"/>
            <a:chOff x="1047933" y="1605300"/>
            <a:chExt cx="2681803" cy="2201144"/>
          </a:xfrm>
        </p:grpSpPr>
        <p:grpSp>
          <p:nvGrpSpPr>
            <p:cNvPr id="77" name="群組 76">
              <a:extLst>
                <a:ext uri="{FF2B5EF4-FFF2-40B4-BE49-F238E27FC236}">
                  <a16:creationId xmlns:a16="http://schemas.microsoft.com/office/drawing/2014/main" id="{668D083A-F179-644F-8C5A-76C893357549}"/>
                </a:ext>
              </a:extLst>
            </p:cNvPr>
            <p:cNvGrpSpPr/>
            <p:nvPr/>
          </p:nvGrpSpPr>
          <p:grpSpPr>
            <a:xfrm>
              <a:off x="1047933" y="2009491"/>
              <a:ext cx="2681803" cy="1796953"/>
              <a:chOff x="1045413" y="2009491"/>
              <a:chExt cx="2893678" cy="1976831"/>
            </a:xfrm>
          </p:grpSpPr>
          <p:pic>
            <p:nvPicPr>
              <p:cNvPr id="2" name="圖片 1">
                <a:extLst>
                  <a:ext uri="{FF2B5EF4-FFF2-40B4-BE49-F238E27FC236}">
                    <a16:creationId xmlns:a16="http://schemas.microsoft.com/office/drawing/2014/main" id="{9FF5A4A4-5CB2-5045-B764-9E0177B39D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5413" y="2009491"/>
                <a:ext cx="2893678" cy="1976831"/>
              </a:xfrm>
              <a:prstGeom prst="rect">
                <a:avLst/>
              </a:prstGeom>
            </p:spPr>
          </p:pic>
          <p:pic>
            <p:nvPicPr>
              <p:cNvPr id="74" name="圖片 73">
                <a:extLst>
                  <a:ext uri="{FF2B5EF4-FFF2-40B4-BE49-F238E27FC236}">
                    <a16:creationId xmlns:a16="http://schemas.microsoft.com/office/drawing/2014/main" id="{CF8FEDBF-44A6-B647-8485-D455ED4D5789}"/>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1956445" y="2557054"/>
                <a:ext cx="601046" cy="470384"/>
              </a:xfrm>
              <a:prstGeom prst="rect">
                <a:avLst/>
              </a:prstGeom>
            </p:spPr>
          </p:pic>
        </p:grpSp>
        <p:sp>
          <p:nvSpPr>
            <p:cNvPr id="79" name="文字方塊 78">
              <a:extLst>
                <a:ext uri="{FF2B5EF4-FFF2-40B4-BE49-F238E27FC236}">
                  <a16:creationId xmlns:a16="http://schemas.microsoft.com/office/drawing/2014/main" id="{340F9CFE-85A3-E646-ABD2-9E2BC25F6BD1}"/>
                </a:ext>
              </a:extLst>
            </p:cNvPr>
            <p:cNvSpPr txBox="1"/>
            <p:nvPr/>
          </p:nvSpPr>
          <p:spPr>
            <a:xfrm>
              <a:off x="1047933" y="1605300"/>
              <a:ext cx="2681803" cy="523220"/>
            </a:xfrm>
            <a:prstGeom prst="rect">
              <a:avLst/>
            </a:prstGeom>
            <a:solidFill>
              <a:schemeClr val="tx1">
                <a:lumMod val="65000"/>
                <a:lumOff val="35000"/>
              </a:schemeClr>
            </a:solidFill>
          </p:spPr>
          <p:txBody>
            <a:bodyPr wrap="square" rtlCol="0">
              <a:spAutoFit/>
            </a:bodyPr>
            <a:lstStyle/>
            <a:p>
              <a:pPr marL="179388" indent="-179388" algn="l">
                <a:buFont typeface="+mj-lt"/>
                <a:buAutoNum type="arabicPeriod"/>
              </a:pPr>
              <a:r>
                <a:rPr lang="zh-TW" altLang="en-US" dirty="0">
                  <a:solidFill>
                    <a:schemeClr val="bg1"/>
                  </a:solidFill>
                </a:rPr>
                <a:t>繁複的合約</a:t>
              </a:r>
              <a:r>
                <a:rPr lang="zh-CN" altLang="en-US" dirty="0">
                  <a:solidFill>
                    <a:schemeClr val="bg1"/>
                  </a:solidFill>
                </a:rPr>
                <a:t>梳理及審核流程，容易導致送件時間受到延誤</a:t>
              </a:r>
              <a:endParaRPr lang="en-US" altLang="zh-CN" dirty="0">
                <a:solidFill>
                  <a:schemeClr val="bg1"/>
                </a:solidFill>
              </a:endParaRPr>
            </a:p>
          </p:txBody>
        </p:sp>
      </p:grpSp>
      <p:grpSp>
        <p:nvGrpSpPr>
          <p:cNvPr id="82" name="群組 81">
            <a:extLst>
              <a:ext uri="{FF2B5EF4-FFF2-40B4-BE49-F238E27FC236}">
                <a16:creationId xmlns:a16="http://schemas.microsoft.com/office/drawing/2014/main" id="{ABB2A876-745D-F545-9A3C-4F108FDE541B}"/>
              </a:ext>
            </a:extLst>
          </p:cNvPr>
          <p:cNvGrpSpPr/>
          <p:nvPr/>
        </p:nvGrpSpPr>
        <p:grpSpPr>
          <a:xfrm>
            <a:off x="3468826" y="1342861"/>
            <a:ext cx="3470049" cy="2222422"/>
            <a:chOff x="4093884" y="1594656"/>
            <a:chExt cx="3470049" cy="2222422"/>
          </a:xfrm>
        </p:grpSpPr>
        <p:grpSp>
          <p:nvGrpSpPr>
            <p:cNvPr id="78" name="群組 77">
              <a:extLst>
                <a:ext uri="{FF2B5EF4-FFF2-40B4-BE49-F238E27FC236}">
                  <a16:creationId xmlns:a16="http://schemas.microsoft.com/office/drawing/2014/main" id="{EE15DFA3-78AB-9F4E-AD05-777A4B01F3D8}"/>
                </a:ext>
              </a:extLst>
            </p:cNvPr>
            <p:cNvGrpSpPr/>
            <p:nvPr/>
          </p:nvGrpSpPr>
          <p:grpSpPr>
            <a:xfrm>
              <a:off x="4094175" y="1870280"/>
              <a:ext cx="3469758" cy="1946798"/>
              <a:chOff x="4618056" y="2027324"/>
              <a:chExt cx="4051005" cy="2000229"/>
            </a:xfrm>
          </p:grpSpPr>
          <p:pic>
            <p:nvPicPr>
              <p:cNvPr id="62" name="圖片 61">
                <a:extLst>
                  <a:ext uri="{FF2B5EF4-FFF2-40B4-BE49-F238E27FC236}">
                    <a16:creationId xmlns:a16="http://schemas.microsoft.com/office/drawing/2014/main" id="{4796E589-6C0A-ED40-BFB2-58B2369ACAC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18056" y="2027324"/>
                <a:ext cx="4051005" cy="2000229"/>
              </a:xfrm>
              <a:prstGeom prst="rect">
                <a:avLst/>
              </a:prstGeom>
            </p:spPr>
          </p:pic>
          <p:pic>
            <p:nvPicPr>
              <p:cNvPr id="75" name="圖片 74">
                <a:extLst>
                  <a:ext uri="{FF2B5EF4-FFF2-40B4-BE49-F238E27FC236}">
                    <a16:creationId xmlns:a16="http://schemas.microsoft.com/office/drawing/2014/main" id="{FF5B8A1F-3780-6743-94BE-80CC39B69C90}"/>
                  </a:ext>
                </a:extLst>
              </p:cNvPr>
              <p:cNvPicPr>
                <a:picLocks noChangeAspect="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a14:imgEffect>
                          <a14:colorTemperature colorTemp="11200"/>
                        </a14:imgEffect>
                      </a14:imgLayer>
                    </a14:imgProps>
                  </a:ext>
                </a:extLst>
              </a:blip>
              <a:stretch>
                <a:fillRect/>
              </a:stretch>
            </p:blipFill>
            <p:spPr>
              <a:xfrm>
                <a:off x="6249748" y="2054037"/>
                <a:ext cx="913943" cy="864806"/>
              </a:xfrm>
              <a:prstGeom prst="rect">
                <a:avLst/>
              </a:prstGeom>
            </p:spPr>
          </p:pic>
        </p:grpSp>
        <p:sp>
          <p:nvSpPr>
            <p:cNvPr id="80" name="文字方塊 79">
              <a:extLst>
                <a:ext uri="{FF2B5EF4-FFF2-40B4-BE49-F238E27FC236}">
                  <a16:creationId xmlns:a16="http://schemas.microsoft.com/office/drawing/2014/main" id="{80D3D496-8A78-D148-A1AA-C9F4F6A0266D}"/>
                </a:ext>
              </a:extLst>
            </p:cNvPr>
            <p:cNvSpPr txBox="1"/>
            <p:nvPr/>
          </p:nvSpPr>
          <p:spPr>
            <a:xfrm>
              <a:off x="4093884" y="1594656"/>
              <a:ext cx="3459415" cy="307777"/>
            </a:xfrm>
            <a:prstGeom prst="rect">
              <a:avLst/>
            </a:prstGeom>
            <a:solidFill>
              <a:schemeClr val="tx1">
                <a:lumMod val="65000"/>
                <a:lumOff val="35000"/>
              </a:schemeClr>
            </a:solidFill>
          </p:spPr>
          <p:txBody>
            <a:bodyPr wrap="square" rtlCol="0">
              <a:spAutoFit/>
            </a:bodyPr>
            <a:lstStyle/>
            <a:p>
              <a:pPr algn="l"/>
              <a:r>
                <a:rPr lang="en-US" altLang="zh-CN" dirty="0">
                  <a:solidFill>
                    <a:schemeClr val="bg1"/>
                  </a:solidFill>
                </a:rPr>
                <a:t>2. </a:t>
              </a:r>
              <a:r>
                <a:rPr lang="zh-CN" altLang="en-US" dirty="0">
                  <a:solidFill>
                    <a:schemeClr val="bg1"/>
                  </a:solidFill>
                </a:rPr>
                <a:t>合約審核之人力及時間成本高</a:t>
              </a:r>
              <a:endParaRPr lang="en-US" altLang="zh-CN" dirty="0">
                <a:solidFill>
                  <a:schemeClr val="bg1"/>
                </a:solidFill>
              </a:endParaRPr>
            </a:p>
          </p:txBody>
        </p:sp>
      </p:grpSp>
      <p:sp>
        <p:nvSpPr>
          <p:cNvPr id="107" name="文字方塊 106">
            <a:extLst>
              <a:ext uri="{FF2B5EF4-FFF2-40B4-BE49-F238E27FC236}">
                <a16:creationId xmlns:a16="http://schemas.microsoft.com/office/drawing/2014/main" id="{DEF4CE86-4FD7-2B49-BD6C-890913C3D828}"/>
              </a:ext>
            </a:extLst>
          </p:cNvPr>
          <p:cNvSpPr txBox="1"/>
          <p:nvPr/>
        </p:nvSpPr>
        <p:spPr>
          <a:xfrm>
            <a:off x="670760" y="3725091"/>
            <a:ext cx="1656000" cy="396000"/>
          </a:xfrm>
          <a:prstGeom prst="rect">
            <a:avLst/>
          </a:prstGeom>
          <a:solidFill>
            <a:srgbClr val="345782"/>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Solution</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nvGrpSpPr>
          <p:cNvPr id="109" name="群組 108">
            <a:extLst>
              <a:ext uri="{FF2B5EF4-FFF2-40B4-BE49-F238E27FC236}">
                <a16:creationId xmlns:a16="http://schemas.microsoft.com/office/drawing/2014/main" id="{18CF4B4B-13F4-4C48-A01B-04D2B1442848}"/>
              </a:ext>
            </a:extLst>
          </p:cNvPr>
          <p:cNvGrpSpPr/>
          <p:nvPr/>
        </p:nvGrpSpPr>
        <p:grpSpPr>
          <a:xfrm>
            <a:off x="824132" y="3851249"/>
            <a:ext cx="8030431" cy="1447437"/>
            <a:chOff x="824132" y="3851249"/>
            <a:chExt cx="8030431" cy="1447437"/>
          </a:xfrm>
        </p:grpSpPr>
        <p:sp>
          <p:nvSpPr>
            <p:cNvPr id="108" name="文字方塊 107">
              <a:extLst>
                <a:ext uri="{FF2B5EF4-FFF2-40B4-BE49-F238E27FC236}">
                  <a16:creationId xmlns:a16="http://schemas.microsoft.com/office/drawing/2014/main" id="{398546D8-525B-D54D-931A-2194BDC78C31}"/>
                </a:ext>
              </a:extLst>
            </p:cNvPr>
            <p:cNvSpPr txBox="1"/>
            <p:nvPr/>
          </p:nvSpPr>
          <p:spPr>
            <a:xfrm>
              <a:off x="5986130" y="3971798"/>
              <a:ext cx="321630" cy="72000"/>
            </a:xfrm>
            <a:prstGeom prst="rect">
              <a:avLst/>
            </a:prstGeom>
            <a:solidFill>
              <a:schemeClr val="bg1"/>
            </a:solidFill>
          </p:spPr>
          <p:txBody>
            <a:bodyPr wrap="square" rtlCol="0">
              <a:spAutoFit/>
            </a:bodyPr>
            <a:lstStyle/>
            <a:p>
              <a:endParaRPr kumimoji="1" lang="zh-TW" altLang="en-US" dirty="0">
                <a:latin typeface="+mn-lt"/>
              </a:endParaRPr>
            </a:p>
          </p:txBody>
        </p:sp>
        <p:grpSp>
          <p:nvGrpSpPr>
            <p:cNvPr id="106" name="群組 105">
              <a:extLst>
                <a:ext uri="{FF2B5EF4-FFF2-40B4-BE49-F238E27FC236}">
                  <a16:creationId xmlns:a16="http://schemas.microsoft.com/office/drawing/2014/main" id="{5DAA1935-414E-9E4D-B9B5-27D86F79D55C}"/>
                </a:ext>
              </a:extLst>
            </p:cNvPr>
            <p:cNvGrpSpPr/>
            <p:nvPr/>
          </p:nvGrpSpPr>
          <p:grpSpPr>
            <a:xfrm>
              <a:off x="824132" y="3851249"/>
              <a:ext cx="8030431" cy="1447437"/>
              <a:chOff x="834273" y="3849732"/>
              <a:chExt cx="8030431" cy="1447437"/>
            </a:xfrm>
          </p:grpSpPr>
          <p:grpSp>
            <p:nvGrpSpPr>
              <p:cNvPr id="87" name="群組 86">
                <a:extLst>
                  <a:ext uri="{FF2B5EF4-FFF2-40B4-BE49-F238E27FC236}">
                    <a16:creationId xmlns:a16="http://schemas.microsoft.com/office/drawing/2014/main" id="{873FB583-8F09-2144-ABE7-6B81540D9C9D}"/>
                  </a:ext>
                </a:extLst>
              </p:cNvPr>
              <p:cNvGrpSpPr/>
              <p:nvPr/>
            </p:nvGrpSpPr>
            <p:grpSpPr>
              <a:xfrm>
                <a:off x="834273" y="4128303"/>
                <a:ext cx="932219" cy="1085102"/>
                <a:chOff x="1727409" y="4085771"/>
                <a:chExt cx="932219" cy="1085102"/>
              </a:xfrm>
            </p:grpSpPr>
            <p:pic>
              <p:nvPicPr>
                <p:cNvPr id="70" name="圖片 69">
                  <a:extLst>
                    <a:ext uri="{FF2B5EF4-FFF2-40B4-BE49-F238E27FC236}">
                      <a16:creationId xmlns:a16="http://schemas.microsoft.com/office/drawing/2014/main" id="{95536520-B7B0-C247-9828-B123F0D2001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727409" y="4357963"/>
                  <a:ext cx="932219" cy="812910"/>
                </a:xfrm>
                <a:prstGeom prst="rect">
                  <a:avLst/>
                </a:prstGeom>
              </p:spPr>
            </p:pic>
            <p:sp>
              <p:nvSpPr>
                <p:cNvPr id="71" name="矩形 70">
                  <a:extLst>
                    <a:ext uri="{FF2B5EF4-FFF2-40B4-BE49-F238E27FC236}">
                      <a16:creationId xmlns:a16="http://schemas.microsoft.com/office/drawing/2014/main" id="{362AEC5E-F785-5546-BF43-70C45F66E66D}"/>
                    </a:ext>
                  </a:extLst>
                </p:cNvPr>
                <p:cNvSpPr/>
                <p:nvPr/>
              </p:nvSpPr>
              <p:spPr>
                <a:xfrm>
                  <a:off x="1833234" y="4085771"/>
                  <a:ext cx="723275" cy="307777"/>
                </a:xfrm>
                <a:prstGeom prst="rect">
                  <a:avLst/>
                </a:prstGeom>
              </p:spPr>
              <p:txBody>
                <a:bodyPr wrap="none">
                  <a:spAutoFit/>
                </a:bodyPr>
                <a:lstStyle/>
                <a:p>
                  <a:r>
                    <a:rPr kumimoji="1" lang="zh-TW" altLang="en-US" dirty="0"/>
                    <a:t>大數據</a:t>
                  </a:r>
                  <a:endParaRPr kumimoji="1" lang="en-US" altLang="zh-TW" dirty="0"/>
                </a:p>
              </p:txBody>
            </p:sp>
          </p:grpSp>
          <p:grpSp>
            <p:nvGrpSpPr>
              <p:cNvPr id="88" name="群組 87">
                <a:extLst>
                  <a:ext uri="{FF2B5EF4-FFF2-40B4-BE49-F238E27FC236}">
                    <a16:creationId xmlns:a16="http://schemas.microsoft.com/office/drawing/2014/main" id="{445F4111-E027-C24A-831F-6E2663EBA6B5}"/>
                  </a:ext>
                </a:extLst>
              </p:cNvPr>
              <p:cNvGrpSpPr/>
              <p:nvPr/>
            </p:nvGrpSpPr>
            <p:grpSpPr>
              <a:xfrm>
                <a:off x="3289980" y="4209074"/>
                <a:ext cx="909042" cy="1012732"/>
                <a:chOff x="4076786" y="4134643"/>
                <a:chExt cx="909042" cy="1012732"/>
              </a:xfrm>
            </p:grpSpPr>
            <p:sp>
              <p:nvSpPr>
                <p:cNvPr id="68" name="文字方塊 67">
                  <a:extLst>
                    <a:ext uri="{FF2B5EF4-FFF2-40B4-BE49-F238E27FC236}">
                      <a16:creationId xmlns:a16="http://schemas.microsoft.com/office/drawing/2014/main" id="{1B1C43E8-EAA5-044F-8A01-2FA781761BDC}"/>
                    </a:ext>
                  </a:extLst>
                </p:cNvPr>
                <p:cNvSpPr txBox="1"/>
                <p:nvPr/>
              </p:nvSpPr>
              <p:spPr>
                <a:xfrm>
                  <a:off x="4076786" y="4134643"/>
                  <a:ext cx="909042" cy="307777"/>
                </a:xfrm>
                <a:prstGeom prst="rect">
                  <a:avLst/>
                </a:prstGeom>
                <a:noFill/>
              </p:spPr>
              <p:txBody>
                <a:bodyPr wrap="square" rtlCol="0">
                  <a:spAutoFit/>
                </a:bodyPr>
                <a:lstStyle/>
                <a:p>
                  <a:r>
                    <a:rPr kumimoji="1" lang="zh-TW" altLang="en-US" dirty="0">
                      <a:latin typeface="+mn-lt"/>
                    </a:rPr>
                    <a:t>辨識技術</a:t>
                  </a:r>
                </a:p>
              </p:txBody>
            </p:sp>
            <p:pic>
              <p:nvPicPr>
                <p:cNvPr id="73" name="圖片 72">
                  <a:extLst>
                    <a:ext uri="{FF2B5EF4-FFF2-40B4-BE49-F238E27FC236}">
                      <a16:creationId xmlns:a16="http://schemas.microsoft.com/office/drawing/2014/main" id="{775F0A89-5188-9243-89AC-2424CD1FF04E}"/>
                    </a:ext>
                  </a:extLst>
                </p:cNvPr>
                <p:cNvPicPr>
                  <a:picLocks noChangeAspect="1"/>
                </p:cNvPicPr>
                <p:nvPr/>
              </p:nvPicPr>
              <p:blipFill>
                <a:blip r:embed="rId9">
                  <a:extLst>
                    <a:ext uri="{BEBA8EAE-BF5A-486C-A8C5-ECC9F3942E4B}">
                      <a14:imgProps xmlns:a14="http://schemas.microsoft.com/office/drawing/2010/main">
                        <a14:imgLayer>
                          <a14:imgEffect>
                            <a14:saturation sat="33000"/>
                          </a14:imgEffect>
                        </a14:imgLayer>
                      </a14:imgProps>
                    </a:ext>
                  </a:extLst>
                </a:blip>
                <a:stretch>
                  <a:fillRect/>
                </a:stretch>
              </p:blipFill>
              <p:spPr>
                <a:xfrm>
                  <a:off x="4135338" y="4376085"/>
                  <a:ext cx="771290" cy="771290"/>
                </a:xfrm>
                <a:prstGeom prst="rect">
                  <a:avLst/>
                </a:prstGeom>
              </p:spPr>
            </p:pic>
          </p:grpSp>
          <p:grpSp>
            <p:nvGrpSpPr>
              <p:cNvPr id="86" name="群組 85">
                <a:extLst>
                  <a:ext uri="{FF2B5EF4-FFF2-40B4-BE49-F238E27FC236}">
                    <a16:creationId xmlns:a16="http://schemas.microsoft.com/office/drawing/2014/main" id="{FE159C27-DB25-6840-B8FA-B3F62A118489}"/>
                  </a:ext>
                </a:extLst>
              </p:cNvPr>
              <p:cNvGrpSpPr/>
              <p:nvPr/>
            </p:nvGrpSpPr>
            <p:grpSpPr>
              <a:xfrm>
                <a:off x="2092531" y="4117045"/>
                <a:ext cx="956077" cy="1096361"/>
                <a:chOff x="2985667" y="4074513"/>
                <a:chExt cx="956077" cy="1096361"/>
              </a:xfrm>
            </p:grpSpPr>
            <p:pic>
              <p:nvPicPr>
                <p:cNvPr id="72" name="圖片 71">
                  <a:extLst>
                    <a:ext uri="{FF2B5EF4-FFF2-40B4-BE49-F238E27FC236}">
                      <a16:creationId xmlns:a16="http://schemas.microsoft.com/office/drawing/2014/main" id="{7240D393-BC76-9C4D-87E1-C34181C78375}"/>
                    </a:ext>
                  </a:extLst>
                </p:cNvPr>
                <p:cNvPicPr>
                  <a:picLocks noChangeAspect="1"/>
                </p:cNvPicPr>
                <p:nvPr/>
              </p:nvPicPr>
              <p:blipFill rotWithShape="1">
                <a:blip r:embed="rId10"/>
                <a:srcRect l="10679" t="7731" r="7563" b="11891"/>
                <a:stretch/>
              </p:blipFill>
              <p:spPr>
                <a:xfrm>
                  <a:off x="2985667" y="4280123"/>
                  <a:ext cx="956077" cy="890751"/>
                </a:xfrm>
                <a:prstGeom prst="rect">
                  <a:avLst/>
                </a:prstGeom>
              </p:spPr>
            </p:pic>
            <p:sp>
              <p:nvSpPr>
                <p:cNvPr id="85" name="矩形 84">
                  <a:extLst>
                    <a:ext uri="{FF2B5EF4-FFF2-40B4-BE49-F238E27FC236}">
                      <a16:creationId xmlns:a16="http://schemas.microsoft.com/office/drawing/2014/main" id="{3CD2B5F6-6996-0B4B-969C-A1E6B21B8581}"/>
                    </a:ext>
                  </a:extLst>
                </p:cNvPr>
                <p:cNvSpPr/>
                <p:nvPr/>
              </p:nvSpPr>
              <p:spPr>
                <a:xfrm>
                  <a:off x="3261120" y="4074513"/>
                  <a:ext cx="354585" cy="307777"/>
                </a:xfrm>
                <a:prstGeom prst="rect">
                  <a:avLst/>
                </a:prstGeom>
              </p:spPr>
              <p:txBody>
                <a:bodyPr wrap="none">
                  <a:spAutoFit/>
                </a:bodyPr>
                <a:lstStyle/>
                <a:p>
                  <a:r>
                    <a:rPr kumimoji="1" lang="en-US" altLang="zh-TW" dirty="0"/>
                    <a:t>AI</a:t>
                  </a:r>
                </a:p>
              </p:txBody>
            </p:sp>
          </p:grpSp>
          <p:grpSp>
            <p:nvGrpSpPr>
              <p:cNvPr id="91" name="群組 90">
                <a:extLst>
                  <a:ext uri="{FF2B5EF4-FFF2-40B4-BE49-F238E27FC236}">
                    <a16:creationId xmlns:a16="http://schemas.microsoft.com/office/drawing/2014/main" id="{9A80B371-4C7C-184A-80AA-F3BF0C1EE009}"/>
                  </a:ext>
                </a:extLst>
              </p:cNvPr>
              <p:cNvGrpSpPr/>
              <p:nvPr/>
            </p:nvGrpSpPr>
            <p:grpSpPr>
              <a:xfrm>
                <a:off x="5223260" y="3849732"/>
                <a:ext cx="3641444" cy="1447437"/>
                <a:chOff x="5549391" y="3565318"/>
                <a:chExt cx="4159998" cy="1680631"/>
              </a:xfrm>
            </p:grpSpPr>
            <p:grpSp>
              <p:nvGrpSpPr>
                <p:cNvPr id="67" name="群組 66">
                  <a:extLst>
                    <a:ext uri="{FF2B5EF4-FFF2-40B4-BE49-F238E27FC236}">
                      <a16:creationId xmlns:a16="http://schemas.microsoft.com/office/drawing/2014/main" id="{C9D8C669-8A8A-4345-A610-3BCE091D672D}"/>
                    </a:ext>
                  </a:extLst>
                </p:cNvPr>
                <p:cNvGrpSpPr/>
                <p:nvPr/>
              </p:nvGrpSpPr>
              <p:grpSpPr>
                <a:xfrm>
                  <a:off x="5933747" y="3565318"/>
                  <a:ext cx="3775642" cy="1680631"/>
                  <a:chOff x="2222205" y="4616664"/>
                  <a:chExt cx="4528357" cy="2131639"/>
                </a:xfrm>
              </p:grpSpPr>
              <p:pic>
                <p:nvPicPr>
                  <p:cNvPr id="63" name="圖片 62">
                    <a:extLst>
                      <a:ext uri="{FF2B5EF4-FFF2-40B4-BE49-F238E27FC236}">
                        <a16:creationId xmlns:a16="http://schemas.microsoft.com/office/drawing/2014/main" id="{E604317B-990D-484C-B9BB-22195D626F7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722824" y="4616664"/>
                    <a:ext cx="4027738" cy="2131639"/>
                  </a:xfrm>
                  <a:prstGeom prst="rect">
                    <a:avLst/>
                  </a:prstGeom>
                </p:spPr>
              </p:pic>
              <p:sp>
                <p:nvSpPr>
                  <p:cNvPr id="66" name="矩形 65">
                    <a:extLst>
                      <a:ext uri="{FF2B5EF4-FFF2-40B4-BE49-F238E27FC236}">
                        <a16:creationId xmlns:a16="http://schemas.microsoft.com/office/drawing/2014/main" id="{FD2F4E70-192E-5240-AE6A-219D95925292}"/>
                      </a:ext>
                    </a:extLst>
                  </p:cNvPr>
                  <p:cNvSpPr/>
                  <p:nvPr/>
                </p:nvSpPr>
                <p:spPr bwMode="auto">
                  <a:xfrm>
                    <a:off x="2222205" y="4737727"/>
                    <a:ext cx="393404" cy="14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pic>
              <p:nvPicPr>
                <p:cNvPr id="69" name="圖片 68">
                  <a:extLst>
                    <a:ext uri="{FF2B5EF4-FFF2-40B4-BE49-F238E27FC236}">
                      <a16:creationId xmlns:a16="http://schemas.microsoft.com/office/drawing/2014/main" id="{0A7A8F0F-706C-CD4C-9FE0-3A961623C1B7}"/>
                    </a:ext>
                  </a:extLst>
                </p:cNvPr>
                <p:cNvPicPr>
                  <a:picLocks noChangeAspect="1"/>
                </p:cNvPicPr>
                <p:nvPr/>
              </p:nvPicPr>
              <p:blipFill>
                <a:blip r:embed="rId12"/>
                <a:stretch>
                  <a:fillRect/>
                </a:stretch>
              </p:blipFill>
              <p:spPr>
                <a:xfrm>
                  <a:off x="5549391" y="4068753"/>
                  <a:ext cx="1085516" cy="1085515"/>
                </a:xfrm>
                <a:prstGeom prst="rect">
                  <a:avLst/>
                </a:prstGeom>
              </p:spPr>
            </p:pic>
            <p:sp>
              <p:nvSpPr>
                <p:cNvPr id="89" name="矩形 88">
                  <a:extLst>
                    <a:ext uri="{FF2B5EF4-FFF2-40B4-BE49-F238E27FC236}">
                      <a16:creationId xmlns:a16="http://schemas.microsoft.com/office/drawing/2014/main" id="{952A4A5D-776D-1142-91C7-BBB14816C85C}"/>
                    </a:ext>
                  </a:extLst>
                </p:cNvPr>
                <p:cNvSpPr/>
                <p:nvPr/>
              </p:nvSpPr>
              <p:spPr>
                <a:xfrm>
                  <a:off x="6398629" y="3578777"/>
                  <a:ext cx="1989647"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 altLang="zh-TW" b="1" dirty="0">
                      <a:solidFill>
                        <a:srgbClr val="444444"/>
                      </a:solidFill>
                      <a:latin typeface="微軟正黑體" panose="020B0604030504040204" pitchFamily="34" charset="-120"/>
                      <a:ea typeface="微軟正黑體" panose="020B0604030504040204" pitchFamily="34" charset="-120"/>
                    </a:rPr>
                    <a:t>Contract Intelligence</a:t>
                  </a:r>
                  <a:endParaRPr lang="zh-TW" altLang="en-US" dirty="0"/>
                </a:p>
              </p:txBody>
            </p:sp>
          </p:grpSp>
          <p:pic>
            <p:nvPicPr>
              <p:cNvPr id="93" name="圖形 92" descr="Add">
                <a:extLst>
                  <a:ext uri="{FF2B5EF4-FFF2-40B4-BE49-F238E27FC236}">
                    <a16:creationId xmlns:a16="http://schemas.microsoft.com/office/drawing/2014/main" id="{444F1D18-99E7-FE43-AEE1-61567D593A9C}"/>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874772" y="4698070"/>
                <a:ext cx="204477" cy="204477"/>
              </a:xfrm>
              <a:prstGeom prst="rect">
                <a:avLst/>
              </a:prstGeom>
            </p:spPr>
          </p:pic>
          <p:pic>
            <p:nvPicPr>
              <p:cNvPr id="95" name="圖形 94" descr="Add">
                <a:extLst>
                  <a:ext uri="{FF2B5EF4-FFF2-40B4-BE49-F238E27FC236}">
                    <a16:creationId xmlns:a16="http://schemas.microsoft.com/office/drawing/2014/main" id="{B610AC9E-8341-5C40-A7BE-CF5F24BBA260}"/>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048437" y="4694078"/>
                <a:ext cx="204477" cy="204477"/>
              </a:xfrm>
              <a:prstGeom prst="rect">
                <a:avLst/>
              </a:prstGeom>
            </p:spPr>
          </p:pic>
          <p:pic>
            <p:nvPicPr>
              <p:cNvPr id="103" name="圖形 102" descr="SlightCurve">
                <a:extLst>
                  <a:ext uri="{FF2B5EF4-FFF2-40B4-BE49-F238E27FC236}">
                    <a16:creationId xmlns:a16="http://schemas.microsoft.com/office/drawing/2014/main" id="{0F91A5E9-5EE9-3A43-9DDE-94EF24E8ACA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51645" y="4423953"/>
                <a:ext cx="658570" cy="658570"/>
              </a:xfrm>
              <a:prstGeom prst="rect">
                <a:avLst/>
              </a:prstGeom>
            </p:spPr>
          </p:pic>
        </p:grpSp>
      </p:grpSp>
      <p:sp>
        <p:nvSpPr>
          <p:cNvPr id="111" name="文字方塊 110">
            <a:extLst>
              <a:ext uri="{FF2B5EF4-FFF2-40B4-BE49-F238E27FC236}">
                <a16:creationId xmlns:a16="http://schemas.microsoft.com/office/drawing/2014/main" id="{E2B4BDD1-F08E-CF43-89D7-F9CCA343E5F4}"/>
              </a:ext>
            </a:extLst>
          </p:cNvPr>
          <p:cNvSpPr txBox="1"/>
          <p:nvPr/>
        </p:nvSpPr>
        <p:spPr>
          <a:xfrm>
            <a:off x="660217" y="963546"/>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Tree>
    <p:extLst>
      <p:ext uri="{BB962C8B-B14F-4D97-AF65-F5344CB8AC3E}">
        <p14:creationId xmlns:p14="http://schemas.microsoft.com/office/powerpoint/2010/main" val="118256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739AF3B-912C-9D4E-8BB1-AE8AF5B6889F}"/>
              </a:ext>
            </a:extLst>
          </p:cNvPr>
          <p:cNvSpPr txBox="1"/>
          <p:nvPr/>
        </p:nvSpPr>
        <p:spPr>
          <a:xfrm>
            <a:off x="2488590" y="330697"/>
            <a:ext cx="7102437" cy="400110"/>
          </a:xfrm>
          <a:prstGeom prst="rect">
            <a:avLst/>
          </a:prstGeom>
          <a:noFill/>
        </p:spPr>
        <p:txBody>
          <a:bodyPr wrap="square" rtlCol="0">
            <a:spAutoFit/>
          </a:bodyPr>
          <a:lstStyle/>
          <a:p>
            <a:r>
              <a:rPr kumimoji="1" lang="zh-CN" altLang="en-US" sz="2000" b="1" dirty="0"/>
              <a:t>智能投研服務</a:t>
            </a:r>
            <a:r>
              <a:rPr kumimoji="1" lang="en-US" altLang="zh-CN" sz="2000" b="1" dirty="0"/>
              <a:t>-</a:t>
            </a:r>
            <a:r>
              <a:rPr kumimoji="1" lang="zh-TW" altLang="en-US" sz="2000" b="1" dirty="0"/>
              <a:t>讓金融問題變得如使用</a:t>
            </a:r>
            <a:r>
              <a:rPr kumimoji="1" lang="en" altLang="zh-TW" sz="2000" b="1" dirty="0"/>
              <a:t>Google</a:t>
            </a:r>
            <a:r>
              <a:rPr kumimoji="1" lang="zh-TW" altLang="en-US" sz="2000" b="1" dirty="0"/>
              <a:t>搜尋</a:t>
            </a:r>
            <a:r>
              <a:rPr kumimoji="1" lang="zh-CN" altLang="en-US" sz="2000" b="1" dirty="0"/>
              <a:t>一般</a:t>
            </a:r>
            <a:r>
              <a:rPr kumimoji="1" lang="zh-TW" altLang="en-US" sz="2000" b="1" dirty="0"/>
              <a:t>簡單</a:t>
            </a:r>
          </a:p>
        </p:txBody>
      </p:sp>
      <p:grpSp>
        <p:nvGrpSpPr>
          <p:cNvPr id="89" name="群組 88">
            <a:extLst>
              <a:ext uri="{FF2B5EF4-FFF2-40B4-BE49-F238E27FC236}">
                <a16:creationId xmlns:a16="http://schemas.microsoft.com/office/drawing/2014/main" id="{A8316416-4817-414F-A061-8AE9CA9EFEAF}"/>
              </a:ext>
            </a:extLst>
          </p:cNvPr>
          <p:cNvGrpSpPr/>
          <p:nvPr/>
        </p:nvGrpSpPr>
        <p:grpSpPr>
          <a:xfrm>
            <a:off x="1371550" y="4705406"/>
            <a:ext cx="7273084" cy="1634893"/>
            <a:chOff x="1350055" y="4427858"/>
            <a:chExt cx="7273084" cy="1634893"/>
          </a:xfrm>
        </p:grpSpPr>
        <p:grpSp>
          <p:nvGrpSpPr>
            <p:cNvPr id="22" name="群組 21">
              <a:extLst>
                <a:ext uri="{FF2B5EF4-FFF2-40B4-BE49-F238E27FC236}">
                  <a16:creationId xmlns:a16="http://schemas.microsoft.com/office/drawing/2014/main" id="{E7182CFF-1BBC-4840-AF11-D82E13B922CB}"/>
                </a:ext>
              </a:extLst>
            </p:cNvPr>
            <p:cNvGrpSpPr/>
            <p:nvPr/>
          </p:nvGrpSpPr>
          <p:grpSpPr>
            <a:xfrm>
              <a:off x="1412743" y="5070856"/>
              <a:ext cx="1071323" cy="991895"/>
              <a:chOff x="1412743" y="5070856"/>
              <a:chExt cx="1071323" cy="991895"/>
            </a:xfrm>
          </p:grpSpPr>
          <p:sp>
            <p:nvSpPr>
              <p:cNvPr id="7" name="文字方塊 6">
                <a:extLst>
                  <a:ext uri="{FF2B5EF4-FFF2-40B4-BE49-F238E27FC236}">
                    <a16:creationId xmlns:a16="http://schemas.microsoft.com/office/drawing/2014/main" id="{7A6F8BD9-CDC9-7F43-8D05-1C95CF4E7CDA}"/>
                  </a:ext>
                </a:extLst>
              </p:cNvPr>
              <p:cNvSpPr txBox="1"/>
              <p:nvPr/>
            </p:nvSpPr>
            <p:spPr>
              <a:xfrm>
                <a:off x="1412743" y="5070856"/>
                <a:ext cx="1071323" cy="307777"/>
              </a:xfrm>
              <a:prstGeom prst="rect">
                <a:avLst/>
              </a:prstGeom>
              <a:noFill/>
            </p:spPr>
            <p:txBody>
              <a:bodyPr wrap="square" rtlCol="0">
                <a:spAutoFit/>
              </a:bodyPr>
              <a:lstStyle/>
              <a:p>
                <a:r>
                  <a:rPr kumimoji="1" lang="zh-CN" altLang="en-US" dirty="0"/>
                  <a:t>金融數據</a:t>
                </a:r>
                <a:endParaRPr kumimoji="1" lang="zh-TW" altLang="en-US" dirty="0">
                  <a:latin typeface="+mn-lt"/>
                </a:endParaRPr>
              </a:p>
            </p:txBody>
          </p:sp>
          <p:pic>
            <p:nvPicPr>
              <p:cNvPr id="12" name="圖片 11">
                <a:extLst>
                  <a:ext uri="{FF2B5EF4-FFF2-40B4-BE49-F238E27FC236}">
                    <a16:creationId xmlns:a16="http://schemas.microsoft.com/office/drawing/2014/main" id="{D8F0B38A-365E-B546-82DB-12CB1AD24F99}"/>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24" name="群組 23">
              <a:extLst>
                <a:ext uri="{FF2B5EF4-FFF2-40B4-BE49-F238E27FC236}">
                  <a16:creationId xmlns:a16="http://schemas.microsoft.com/office/drawing/2014/main" id="{23E2C16A-652B-004E-A5AC-25B2D7217911}"/>
                </a:ext>
              </a:extLst>
            </p:cNvPr>
            <p:cNvGrpSpPr/>
            <p:nvPr/>
          </p:nvGrpSpPr>
          <p:grpSpPr>
            <a:xfrm>
              <a:off x="3286533" y="5095775"/>
              <a:ext cx="1071323" cy="954974"/>
              <a:chOff x="3152126" y="5057333"/>
              <a:chExt cx="1071323" cy="954974"/>
            </a:xfrm>
          </p:grpSpPr>
          <p:sp>
            <p:nvSpPr>
              <p:cNvPr id="10" name="文字方塊 9">
                <a:extLst>
                  <a:ext uri="{FF2B5EF4-FFF2-40B4-BE49-F238E27FC236}">
                    <a16:creationId xmlns:a16="http://schemas.microsoft.com/office/drawing/2014/main" id="{62C686FE-D8A6-D946-8CB0-D522A0AD085E}"/>
                  </a:ext>
                </a:extLst>
              </p:cNvPr>
              <p:cNvSpPr txBox="1"/>
              <p:nvPr/>
            </p:nvSpPr>
            <p:spPr>
              <a:xfrm>
                <a:off x="3152126" y="5057333"/>
                <a:ext cx="1071323" cy="307777"/>
              </a:xfrm>
              <a:prstGeom prst="rect">
                <a:avLst/>
              </a:prstGeom>
              <a:noFill/>
            </p:spPr>
            <p:txBody>
              <a:bodyPr wrap="square" rtlCol="0">
                <a:spAutoFit/>
              </a:bodyPr>
              <a:lstStyle/>
              <a:p>
                <a:r>
                  <a:rPr kumimoji="1" lang="zh-CN" altLang="en-US" dirty="0"/>
                  <a:t>即時新聞</a:t>
                </a:r>
                <a:endParaRPr kumimoji="1" lang="zh-TW" altLang="en-US" dirty="0">
                  <a:latin typeface="+mn-lt"/>
                </a:endParaRPr>
              </a:p>
            </p:txBody>
          </p:sp>
          <p:pic>
            <p:nvPicPr>
              <p:cNvPr id="15" name="圖片 14">
                <a:extLst>
                  <a:ext uri="{FF2B5EF4-FFF2-40B4-BE49-F238E27FC236}">
                    <a16:creationId xmlns:a16="http://schemas.microsoft.com/office/drawing/2014/main" id="{75360321-037C-454D-8E34-8AB627565655}"/>
                  </a:ext>
                </a:extLst>
              </p:cNvPr>
              <p:cNvPicPr>
                <a:picLocks noChangeAspect="1"/>
              </p:cNvPicPr>
              <p:nvPr/>
            </p:nvPicPr>
            <p:blipFill>
              <a:blip r:embed="rId3" cstate="hq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3344020" y="5355417"/>
                <a:ext cx="689463" cy="656890"/>
              </a:xfrm>
              <a:prstGeom prst="rect">
                <a:avLst/>
              </a:prstGeom>
            </p:spPr>
          </p:pic>
        </p:grpSp>
        <p:grpSp>
          <p:nvGrpSpPr>
            <p:cNvPr id="25" name="群組 24">
              <a:extLst>
                <a:ext uri="{FF2B5EF4-FFF2-40B4-BE49-F238E27FC236}">
                  <a16:creationId xmlns:a16="http://schemas.microsoft.com/office/drawing/2014/main" id="{AE502B65-1DF1-A445-9150-069E96B57870}"/>
                </a:ext>
              </a:extLst>
            </p:cNvPr>
            <p:cNvGrpSpPr/>
            <p:nvPr/>
          </p:nvGrpSpPr>
          <p:grpSpPr>
            <a:xfrm>
              <a:off x="4100891" y="5082894"/>
              <a:ext cx="1261884" cy="895824"/>
              <a:chOff x="4100891" y="5082894"/>
              <a:chExt cx="1261884" cy="895824"/>
            </a:xfrm>
          </p:grpSpPr>
          <p:sp>
            <p:nvSpPr>
              <p:cNvPr id="6" name="矩形 5">
                <a:extLst>
                  <a:ext uri="{FF2B5EF4-FFF2-40B4-BE49-F238E27FC236}">
                    <a16:creationId xmlns:a16="http://schemas.microsoft.com/office/drawing/2014/main" id="{F9B674EA-08ED-704C-93B2-C7DDB562A666}"/>
                  </a:ext>
                </a:extLst>
              </p:cNvPr>
              <p:cNvSpPr/>
              <p:nvPr/>
            </p:nvSpPr>
            <p:spPr>
              <a:xfrm>
                <a:off x="4100891" y="5082894"/>
                <a:ext cx="1261884" cy="523220"/>
              </a:xfrm>
              <a:prstGeom prst="rect">
                <a:avLst/>
              </a:prstGeom>
            </p:spPr>
            <p:txBody>
              <a:bodyPr wrap="none">
                <a:spAutoFit/>
              </a:bodyPr>
              <a:lstStyle/>
              <a:p>
                <a:r>
                  <a:rPr lang="zh-TW" altLang="en-US" dirty="0">
                    <a:solidFill>
                      <a:srgbClr val="1A1A1A"/>
                    </a:solidFill>
                    <a:latin typeface="-apple-system"/>
                  </a:rPr>
                  <a:t>地缘政治、</a:t>
                </a:r>
                <a:endParaRPr lang="en-US" altLang="zh-TW" dirty="0">
                  <a:solidFill>
                    <a:srgbClr val="1A1A1A"/>
                  </a:solidFill>
                  <a:latin typeface="-apple-system"/>
                </a:endParaRPr>
              </a:p>
              <a:p>
                <a:r>
                  <a:rPr lang="zh-TW" altLang="en-US" dirty="0">
                    <a:solidFill>
                      <a:srgbClr val="1A1A1A"/>
                    </a:solidFill>
                    <a:latin typeface="-apple-system"/>
                  </a:rPr>
                  <a:t>全球自然事件</a:t>
                </a:r>
                <a:endParaRPr lang="zh-TW" altLang="en-US" dirty="0"/>
              </a:p>
            </p:txBody>
          </p:sp>
          <p:pic>
            <p:nvPicPr>
              <p:cNvPr id="17" name="圖片 16">
                <a:extLst>
                  <a:ext uri="{FF2B5EF4-FFF2-40B4-BE49-F238E27FC236}">
                    <a16:creationId xmlns:a16="http://schemas.microsoft.com/office/drawing/2014/main" id="{A2337B18-08C3-844B-81C1-9B6CF4645945}"/>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407431" y="5559814"/>
                <a:ext cx="529743" cy="418904"/>
              </a:xfrm>
              <a:prstGeom prst="rect">
                <a:avLst/>
              </a:prstGeom>
            </p:spPr>
          </p:pic>
        </p:grpSp>
        <p:grpSp>
          <p:nvGrpSpPr>
            <p:cNvPr id="23" name="群組 22">
              <a:extLst>
                <a:ext uri="{FF2B5EF4-FFF2-40B4-BE49-F238E27FC236}">
                  <a16:creationId xmlns:a16="http://schemas.microsoft.com/office/drawing/2014/main" id="{C39170BD-E324-3C40-8F2A-A249F83FEF08}"/>
                </a:ext>
              </a:extLst>
            </p:cNvPr>
            <p:cNvGrpSpPr/>
            <p:nvPr/>
          </p:nvGrpSpPr>
          <p:grpSpPr>
            <a:xfrm>
              <a:off x="2260600" y="5079183"/>
              <a:ext cx="1071323" cy="959102"/>
              <a:chOff x="2484066" y="5089474"/>
              <a:chExt cx="1071323" cy="959102"/>
            </a:xfrm>
          </p:grpSpPr>
          <p:pic>
            <p:nvPicPr>
              <p:cNvPr id="13" name="圖片 12">
                <a:extLst>
                  <a:ext uri="{FF2B5EF4-FFF2-40B4-BE49-F238E27FC236}">
                    <a16:creationId xmlns:a16="http://schemas.microsoft.com/office/drawing/2014/main" id="{DE79B3B3-9739-EC4E-93DE-6BCD5855E838}"/>
                  </a:ext>
                </a:extLst>
              </p:cNvPr>
              <p:cNvPicPr>
                <a:picLocks noChangeAspect="1"/>
              </p:cNvPicPr>
              <p:nvPr/>
            </p:nvPicPr>
            <p:blipFill>
              <a:blip r:embed="rId7"/>
              <a:stretch>
                <a:fillRect/>
              </a:stretch>
            </p:blipFill>
            <p:spPr>
              <a:xfrm>
                <a:off x="2609265" y="5299091"/>
                <a:ext cx="766327" cy="749485"/>
              </a:xfrm>
              <a:prstGeom prst="rect">
                <a:avLst/>
              </a:prstGeom>
            </p:spPr>
          </p:pic>
          <p:sp>
            <p:nvSpPr>
              <p:cNvPr id="8" name="文字方塊 7">
                <a:extLst>
                  <a:ext uri="{FF2B5EF4-FFF2-40B4-BE49-F238E27FC236}">
                    <a16:creationId xmlns:a16="http://schemas.microsoft.com/office/drawing/2014/main" id="{7DE6B6E5-2A9C-0E42-833B-A2A591218486}"/>
                  </a:ext>
                </a:extLst>
              </p:cNvPr>
              <p:cNvSpPr txBox="1"/>
              <p:nvPr/>
            </p:nvSpPr>
            <p:spPr>
              <a:xfrm>
                <a:off x="2484066" y="5089474"/>
                <a:ext cx="1071323" cy="307777"/>
              </a:xfrm>
              <a:prstGeom prst="rect">
                <a:avLst/>
              </a:prstGeom>
              <a:noFill/>
            </p:spPr>
            <p:txBody>
              <a:bodyPr wrap="square" rtlCol="0">
                <a:spAutoFit/>
              </a:bodyPr>
              <a:lstStyle/>
              <a:p>
                <a:r>
                  <a:rPr kumimoji="1" lang="zh-CN" altLang="en-US" dirty="0"/>
                  <a:t>歷史訊息</a:t>
                </a:r>
                <a:endParaRPr kumimoji="1" lang="zh-TW" altLang="en-US" dirty="0">
                  <a:latin typeface="+mn-lt"/>
                </a:endParaRPr>
              </a:p>
            </p:txBody>
          </p:sp>
        </p:grpSp>
        <p:grpSp>
          <p:nvGrpSpPr>
            <p:cNvPr id="32" name="群組 31">
              <a:extLst>
                <a:ext uri="{FF2B5EF4-FFF2-40B4-BE49-F238E27FC236}">
                  <a16:creationId xmlns:a16="http://schemas.microsoft.com/office/drawing/2014/main" id="{596560EF-DE02-1D4D-BE77-3A6DD920BC7D}"/>
                </a:ext>
              </a:extLst>
            </p:cNvPr>
            <p:cNvGrpSpPr/>
            <p:nvPr/>
          </p:nvGrpSpPr>
          <p:grpSpPr>
            <a:xfrm>
              <a:off x="1350055" y="4427858"/>
              <a:ext cx="7273084" cy="548264"/>
              <a:chOff x="1350055" y="3957017"/>
              <a:chExt cx="9160137" cy="1019105"/>
            </a:xfrm>
            <a:solidFill>
              <a:schemeClr val="tx2">
                <a:lumMod val="75000"/>
              </a:schemeClr>
            </a:solidFill>
          </p:grpSpPr>
          <p:grpSp>
            <p:nvGrpSpPr>
              <p:cNvPr id="26" name="群組 25">
                <a:extLst>
                  <a:ext uri="{FF2B5EF4-FFF2-40B4-BE49-F238E27FC236}">
                    <a16:creationId xmlns:a16="http://schemas.microsoft.com/office/drawing/2014/main" id="{8847848F-7D03-914D-B0A3-722477197A3A}"/>
                  </a:ext>
                </a:extLst>
              </p:cNvPr>
              <p:cNvGrpSpPr/>
              <p:nvPr/>
            </p:nvGrpSpPr>
            <p:grpSpPr>
              <a:xfrm>
                <a:off x="1350055" y="3961015"/>
                <a:ext cx="7367065" cy="1015107"/>
                <a:chOff x="1415645" y="2320269"/>
                <a:chExt cx="6487297" cy="1015107"/>
              </a:xfrm>
              <a:grpFill/>
            </p:grpSpPr>
            <p:sp>
              <p:nvSpPr>
                <p:cNvPr id="27" name="手繪多邊形 26">
                  <a:extLst>
                    <a:ext uri="{FF2B5EF4-FFF2-40B4-BE49-F238E27FC236}">
                      <a16:creationId xmlns:a16="http://schemas.microsoft.com/office/drawing/2014/main" id="{3958097D-9D0D-B344-BA18-C35DF4228838}"/>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分析市場數據、</a:t>
                  </a:r>
                  <a:endParaRPr lang="en-US" altLang="zh-TW" kern="1200" dirty="0"/>
                </a:p>
                <a:p>
                  <a:pPr marL="0" lvl="0" indent="0" algn="ctr" defTabSz="977900">
                    <a:lnSpc>
                      <a:spcPct val="90000"/>
                    </a:lnSpc>
                    <a:spcBef>
                      <a:spcPct val="0"/>
                    </a:spcBef>
                    <a:spcAft>
                      <a:spcPct val="35000"/>
                    </a:spcAft>
                    <a:buNone/>
                  </a:pPr>
                  <a:r>
                    <a:rPr lang="zh-TW" altLang="en-US" kern="1200" dirty="0"/>
                    <a:t>歷史訊息</a:t>
                  </a:r>
                </a:p>
              </p:txBody>
            </p:sp>
            <p:sp>
              <p:nvSpPr>
                <p:cNvPr id="28" name="手繪多邊形 27">
                  <a:extLst>
                    <a:ext uri="{FF2B5EF4-FFF2-40B4-BE49-F238E27FC236}">
                      <a16:creationId xmlns:a16="http://schemas.microsoft.com/office/drawing/2014/main" id="{D771932E-47D8-1840-A544-F4F343507D21}"/>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t>AI</a:t>
                  </a:r>
                  <a:r>
                    <a:rPr lang="zh-TW" altLang="en-US" kern="1200" dirty="0"/>
                    <a:t>分析</a:t>
                  </a:r>
                  <a:r>
                    <a:rPr lang="zh-CN" altLang="en-US" dirty="0"/>
                    <a:t>即時新聞、特別事件</a:t>
                  </a:r>
                  <a:endParaRPr lang="zh-TW" altLang="en-US" kern="1200" dirty="0"/>
                </a:p>
              </p:txBody>
            </p:sp>
            <p:sp>
              <p:nvSpPr>
                <p:cNvPr id="29" name="手繪多邊形 28">
                  <a:extLst>
                    <a:ext uri="{FF2B5EF4-FFF2-40B4-BE49-F238E27FC236}">
                      <a16:creationId xmlns:a16="http://schemas.microsoft.com/office/drawing/2014/main" id="{1C399887-B460-DE43-BD11-D9E1EF2D39F3}"/>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自動建模、找出關聯</a:t>
                  </a:r>
                </a:p>
              </p:txBody>
            </p:sp>
          </p:grpSp>
          <p:sp>
            <p:nvSpPr>
              <p:cNvPr id="31" name="手繪多邊形 30">
                <a:extLst>
                  <a:ext uri="{FF2B5EF4-FFF2-40B4-BE49-F238E27FC236}">
                    <a16:creationId xmlns:a16="http://schemas.microsoft.com/office/drawing/2014/main" id="{E6E1D575-93CE-8F43-8E82-579B05C9C143}"/>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t>AI</a:t>
                </a:r>
                <a:r>
                  <a:rPr lang="zh-CN" altLang="en-US" kern="1200" dirty="0"/>
                  <a:t>預測</a:t>
                </a:r>
                <a:endParaRPr lang="zh-TW" altLang="en-US" kern="1200" dirty="0"/>
              </a:p>
            </p:txBody>
          </p:sp>
        </p:grpSp>
        <p:pic>
          <p:nvPicPr>
            <p:cNvPr id="33" name="圖片 32">
              <a:extLst>
                <a:ext uri="{FF2B5EF4-FFF2-40B4-BE49-F238E27FC236}">
                  <a16:creationId xmlns:a16="http://schemas.microsoft.com/office/drawing/2014/main" id="{A39AF830-5496-0B48-A12F-67080B91DBD2}"/>
                </a:ext>
              </a:extLst>
            </p:cNvPr>
            <p:cNvPicPr>
              <a:picLocks noChangeAspect="1"/>
            </p:cNvPicPr>
            <p:nvPr/>
          </p:nvPicPr>
          <p:blipFill>
            <a:blip r:embed="rId8"/>
            <a:stretch>
              <a:fillRect/>
            </a:stretch>
          </p:blipFill>
          <p:spPr>
            <a:xfrm>
              <a:off x="7067954" y="5026325"/>
              <a:ext cx="1047003" cy="943889"/>
            </a:xfrm>
            <a:prstGeom prst="rect">
              <a:avLst/>
            </a:prstGeom>
          </p:spPr>
        </p:pic>
        <p:pic>
          <p:nvPicPr>
            <p:cNvPr id="34" name="圖片 33">
              <a:extLst>
                <a:ext uri="{FF2B5EF4-FFF2-40B4-BE49-F238E27FC236}">
                  <a16:creationId xmlns:a16="http://schemas.microsoft.com/office/drawing/2014/main" id="{DCA9AD89-FFB3-2142-915C-D2B088F2309F}"/>
                </a:ext>
              </a:extLst>
            </p:cNvPr>
            <p:cNvPicPr>
              <a:picLocks noChangeAspect="1"/>
            </p:cNvPicPr>
            <p:nvPr/>
          </p:nvPicPr>
          <p:blipFill>
            <a:blip r:embed="rId9"/>
            <a:stretch>
              <a:fillRect/>
            </a:stretch>
          </p:blipFill>
          <p:spPr>
            <a:xfrm>
              <a:off x="5559743" y="5044729"/>
              <a:ext cx="1037561" cy="961642"/>
            </a:xfrm>
            <a:prstGeom prst="rect">
              <a:avLst/>
            </a:prstGeom>
          </p:spPr>
        </p:pic>
      </p:grpSp>
      <p:grpSp>
        <p:nvGrpSpPr>
          <p:cNvPr id="88" name="群組 87">
            <a:extLst>
              <a:ext uri="{FF2B5EF4-FFF2-40B4-BE49-F238E27FC236}">
                <a16:creationId xmlns:a16="http://schemas.microsoft.com/office/drawing/2014/main" id="{34AE12B4-B88C-BA40-8618-131C2DB7B17A}"/>
              </a:ext>
            </a:extLst>
          </p:cNvPr>
          <p:cNvGrpSpPr/>
          <p:nvPr/>
        </p:nvGrpSpPr>
        <p:grpSpPr>
          <a:xfrm>
            <a:off x="1354760" y="2947704"/>
            <a:ext cx="7277915" cy="1519948"/>
            <a:chOff x="1345224" y="2426568"/>
            <a:chExt cx="7277915" cy="1519948"/>
          </a:xfrm>
        </p:grpSpPr>
        <p:grpSp>
          <p:nvGrpSpPr>
            <p:cNvPr id="35" name="群組 34">
              <a:extLst>
                <a:ext uri="{FF2B5EF4-FFF2-40B4-BE49-F238E27FC236}">
                  <a16:creationId xmlns:a16="http://schemas.microsoft.com/office/drawing/2014/main" id="{7FFA16EA-172B-7E4F-9499-39B9734DAD1B}"/>
                </a:ext>
              </a:extLst>
            </p:cNvPr>
            <p:cNvGrpSpPr/>
            <p:nvPr/>
          </p:nvGrpSpPr>
          <p:grpSpPr>
            <a:xfrm>
              <a:off x="1350055" y="2426568"/>
              <a:ext cx="7273084" cy="548264"/>
              <a:chOff x="1350055" y="3957017"/>
              <a:chExt cx="9160137" cy="1019105"/>
            </a:xfrm>
            <a:solidFill>
              <a:schemeClr val="tx2">
                <a:lumMod val="75000"/>
              </a:schemeClr>
            </a:solidFill>
          </p:grpSpPr>
          <p:grpSp>
            <p:nvGrpSpPr>
              <p:cNvPr id="36" name="群組 35">
                <a:extLst>
                  <a:ext uri="{FF2B5EF4-FFF2-40B4-BE49-F238E27FC236}">
                    <a16:creationId xmlns:a16="http://schemas.microsoft.com/office/drawing/2014/main" id="{F6BB5840-E570-E447-B16D-F8E65D7D1F08}"/>
                  </a:ext>
                </a:extLst>
              </p:cNvPr>
              <p:cNvGrpSpPr/>
              <p:nvPr/>
            </p:nvGrpSpPr>
            <p:grpSpPr>
              <a:xfrm>
                <a:off x="1350055" y="3961015"/>
                <a:ext cx="7367065" cy="1015107"/>
                <a:chOff x="1415645" y="2320269"/>
                <a:chExt cx="6487297" cy="1015107"/>
              </a:xfrm>
              <a:grpFill/>
            </p:grpSpPr>
            <p:sp>
              <p:nvSpPr>
                <p:cNvPr id="38" name="手繪多邊形 37">
                  <a:extLst>
                    <a:ext uri="{FF2B5EF4-FFF2-40B4-BE49-F238E27FC236}">
                      <a16:creationId xmlns:a16="http://schemas.microsoft.com/office/drawing/2014/main" id="{4D457F79-A500-1F41-A454-60CA5D1DBA93}"/>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t>分析市場數據、</a:t>
                  </a:r>
                  <a:endParaRPr lang="en-US" altLang="zh-TW" kern="1200" dirty="0"/>
                </a:p>
                <a:p>
                  <a:pPr marL="0" lvl="0" indent="0" algn="ctr" defTabSz="977900">
                    <a:lnSpc>
                      <a:spcPct val="90000"/>
                    </a:lnSpc>
                    <a:spcBef>
                      <a:spcPct val="0"/>
                    </a:spcBef>
                    <a:spcAft>
                      <a:spcPct val="35000"/>
                    </a:spcAft>
                    <a:buNone/>
                  </a:pPr>
                  <a:r>
                    <a:rPr lang="zh-TW" altLang="en-US" kern="1200" dirty="0"/>
                    <a:t>歷史訊息</a:t>
                  </a:r>
                </a:p>
              </p:txBody>
            </p:sp>
            <p:sp>
              <p:nvSpPr>
                <p:cNvPr id="39" name="手繪多邊形 38">
                  <a:extLst>
                    <a:ext uri="{FF2B5EF4-FFF2-40B4-BE49-F238E27FC236}">
                      <a16:creationId xmlns:a16="http://schemas.microsoft.com/office/drawing/2014/main" id="{5561D44B-FCB5-174B-9AF3-83C4FC9FF028}"/>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solidFill>
                        <a:srgbClr val="FF0000"/>
                      </a:solidFill>
                    </a:rPr>
                    <a:t>人工判斷</a:t>
                  </a:r>
                  <a:r>
                    <a:rPr lang="zh-CN" altLang="en-US" dirty="0"/>
                    <a:t>新聞、特別事件</a:t>
                  </a:r>
                  <a:endParaRPr lang="zh-TW" altLang="en-US" kern="1200" dirty="0"/>
                </a:p>
              </p:txBody>
            </p:sp>
            <p:sp>
              <p:nvSpPr>
                <p:cNvPr id="40" name="手繪多邊形 39">
                  <a:extLst>
                    <a:ext uri="{FF2B5EF4-FFF2-40B4-BE49-F238E27FC236}">
                      <a16:creationId xmlns:a16="http://schemas.microsoft.com/office/drawing/2014/main" id="{99D0CC54-B718-B249-AA07-8BE46346655D}"/>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n>
                        <a:solidFill>
                          <a:srgbClr val="FF2600"/>
                        </a:solidFill>
                      </a:ln>
                    </a:rPr>
                    <a:t>人工</a:t>
                  </a:r>
                  <a:r>
                    <a:rPr lang="zh-TW" altLang="en-US" kern="1200" dirty="0"/>
                    <a:t>建模、找出關聯</a:t>
                  </a:r>
                </a:p>
              </p:txBody>
            </p:sp>
          </p:grpSp>
          <p:sp>
            <p:nvSpPr>
              <p:cNvPr id="37" name="手繪多邊形 36">
                <a:extLst>
                  <a:ext uri="{FF2B5EF4-FFF2-40B4-BE49-F238E27FC236}">
                    <a16:creationId xmlns:a16="http://schemas.microsoft.com/office/drawing/2014/main" id="{E53AFD19-B089-BD48-BA50-22C34B453D0F}"/>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rPr>
                  <a:t>人工</a:t>
                </a:r>
                <a:r>
                  <a:rPr lang="zh-CN" altLang="en-US" dirty="0"/>
                  <a:t>分析預測</a:t>
                </a:r>
                <a:endParaRPr lang="zh-TW" altLang="en-US" kern="1200" dirty="0"/>
              </a:p>
            </p:txBody>
          </p:sp>
        </p:grpSp>
        <p:grpSp>
          <p:nvGrpSpPr>
            <p:cNvPr id="42" name="群組 41">
              <a:extLst>
                <a:ext uri="{FF2B5EF4-FFF2-40B4-BE49-F238E27FC236}">
                  <a16:creationId xmlns:a16="http://schemas.microsoft.com/office/drawing/2014/main" id="{6EF0EC99-6E23-B94C-A8D4-899023D816B9}"/>
                </a:ext>
              </a:extLst>
            </p:cNvPr>
            <p:cNvGrpSpPr/>
            <p:nvPr/>
          </p:nvGrpSpPr>
          <p:grpSpPr>
            <a:xfrm>
              <a:off x="1345224" y="2954621"/>
              <a:ext cx="1071323" cy="991895"/>
              <a:chOff x="1412743" y="5070856"/>
              <a:chExt cx="1071323" cy="991895"/>
            </a:xfrm>
          </p:grpSpPr>
          <p:sp>
            <p:nvSpPr>
              <p:cNvPr id="43" name="文字方塊 42">
                <a:extLst>
                  <a:ext uri="{FF2B5EF4-FFF2-40B4-BE49-F238E27FC236}">
                    <a16:creationId xmlns:a16="http://schemas.microsoft.com/office/drawing/2014/main" id="{1FB25206-1350-5446-A823-F3FC858A7676}"/>
                  </a:ext>
                </a:extLst>
              </p:cNvPr>
              <p:cNvSpPr txBox="1"/>
              <p:nvPr/>
            </p:nvSpPr>
            <p:spPr>
              <a:xfrm>
                <a:off x="1412743" y="5070856"/>
                <a:ext cx="1071323" cy="307777"/>
              </a:xfrm>
              <a:prstGeom prst="rect">
                <a:avLst/>
              </a:prstGeom>
              <a:noFill/>
            </p:spPr>
            <p:txBody>
              <a:bodyPr wrap="square" rtlCol="0">
                <a:spAutoFit/>
              </a:bodyPr>
              <a:lstStyle/>
              <a:p>
                <a:r>
                  <a:rPr kumimoji="1" lang="zh-CN" altLang="en-US" dirty="0"/>
                  <a:t>金融數據</a:t>
                </a:r>
                <a:endParaRPr kumimoji="1" lang="zh-TW" altLang="en-US" dirty="0">
                  <a:latin typeface="+mn-lt"/>
                </a:endParaRPr>
              </a:p>
            </p:txBody>
          </p:sp>
          <p:pic>
            <p:nvPicPr>
              <p:cNvPr id="44" name="圖片 43">
                <a:extLst>
                  <a:ext uri="{FF2B5EF4-FFF2-40B4-BE49-F238E27FC236}">
                    <a16:creationId xmlns:a16="http://schemas.microsoft.com/office/drawing/2014/main" id="{1D8B0DF1-2351-484B-96A9-26932A9E3438}"/>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45" name="群組 44">
              <a:extLst>
                <a:ext uri="{FF2B5EF4-FFF2-40B4-BE49-F238E27FC236}">
                  <a16:creationId xmlns:a16="http://schemas.microsoft.com/office/drawing/2014/main" id="{7C728B17-D953-2F45-A343-7F7CEF485095}"/>
                </a:ext>
              </a:extLst>
            </p:cNvPr>
            <p:cNvGrpSpPr/>
            <p:nvPr/>
          </p:nvGrpSpPr>
          <p:grpSpPr>
            <a:xfrm>
              <a:off x="2193081" y="2962948"/>
              <a:ext cx="1071323" cy="959102"/>
              <a:chOff x="2484066" y="5089474"/>
              <a:chExt cx="1071323" cy="959102"/>
            </a:xfrm>
          </p:grpSpPr>
          <p:pic>
            <p:nvPicPr>
              <p:cNvPr id="46" name="圖片 45">
                <a:extLst>
                  <a:ext uri="{FF2B5EF4-FFF2-40B4-BE49-F238E27FC236}">
                    <a16:creationId xmlns:a16="http://schemas.microsoft.com/office/drawing/2014/main" id="{83A74B25-0C90-C04E-9760-6D0AA6B88C63}"/>
                  </a:ext>
                </a:extLst>
              </p:cNvPr>
              <p:cNvPicPr>
                <a:picLocks noChangeAspect="1"/>
              </p:cNvPicPr>
              <p:nvPr/>
            </p:nvPicPr>
            <p:blipFill>
              <a:blip r:embed="rId7"/>
              <a:stretch>
                <a:fillRect/>
              </a:stretch>
            </p:blipFill>
            <p:spPr>
              <a:xfrm>
                <a:off x="2609265" y="5299091"/>
                <a:ext cx="766327" cy="749485"/>
              </a:xfrm>
              <a:prstGeom prst="rect">
                <a:avLst/>
              </a:prstGeom>
            </p:spPr>
          </p:pic>
          <p:sp>
            <p:nvSpPr>
              <p:cNvPr id="47" name="文字方塊 46">
                <a:extLst>
                  <a:ext uri="{FF2B5EF4-FFF2-40B4-BE49-F238E27FC236}">
                    <a16:creationId xmlns:a16="http://schemas.microsoft.com/office/drawing/2014/main" id="{7B6FA273-32AE-3343-8B87-8A3668718301}"/>
                  </a:ext>
                </a:extLst>
              </p:cNvPr>
              <p:cNvSpPr txBox="1"/>
              <p:nvPr/>
            </p:nvSpPr>
            <p:spPr>
              <a:xfrm>
                <a:off x="2484066" y="5089474"/>
                <a:ext cx="1071323" cy="307777"/>
              </a:xfrm>
              <a:prstGeom prst="rect">
                <a:avLst/>
              </a:prstGeom>
              <a:noFill/>
            </p:spPr>
            <p:txBody>
              <a:bodyPr wrap="square" rtlCol="0">
                <a:spAutoFit/>
              </a:bodyPr>
              <a:lstStyle/>
              <a:p>
                <a:r>
                  <a:rPr kumimoji="1" lang="zh-CN" altLang="en-US" dirty="0"/>
                  <a:t>歷史訊息</a:t>
                </a:r>
                <a:endParaRPr kumimoji="1" lang="zh-TW" altLang="en-US" dirty="0">
                  <a:latin typeface="+mn-lt"/>
                </a:endParaRPr>
              </a:p>
            </p:txBody>
          </p:sp>
        </p:grpSp>
        <p:grpSp>
          <p:nvGrpSpPr>
            <p:cNvPr id="65" name="群組 64">
              <a:extLst>
                <a:ext uri="{FF2B5EF4-FFF2-40B4-BE49-F238E27FC236}">
                  <a16:creationId xmlns:a16="http://schemas.microsoft.com/office/drawing/2014/main" id="{33C38264-127F-154F-8E69-BB186CC5B97C}"/>
                </a:ext>
              </a:extLst>
            </p:cNvPr>
            <p:cNvGrpSpPr/>
            <p:nvPr/>
          </p:nvGrpSpPr>
          <p:grpSpPr>
            <a:xfrm>
              <a:off x="5342866" y="2907330"/>
              <a:ext cx="1242863" cy="1002006"/>
              <a:chOff x="5342866" y="3057803"/>
              <a:chExt cx="1242863" cy="1002006"/>
            </a:xfrm>
          </p:grpSpPr>
          <p:pic>
            <p:nvPicPr>
              <p:cNvPr id="57" name="圖形 56" descr="BarChart_LTR">
                <a:extLst>
                  <a:ext uri="{FF2B5EF4-FFF2-40B4-BE49-F238E27FC236}">
                    <a16:creationId xmlns:a16="http://schemas.microsoft.com/office/drawing/2014/main" id="{919B19C1-8434-6846-A8BE-3AF6A6261D0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89423" y="3057803"/>
                <a:ext cx="796306" cy="796306"/>
              </a:xfrm>
              <a:prstGeom prst="rect">
                <a:avLst/>
              </a:prstGeom>
            </p:spPr>
          </p:pic>
          <p:pic>
            <p:nvPicPr>
              <p:cNvPr id="41" name="圖片 40">
                <a:extLst>
                  <a:ext uri="{FF2B5EF4-FFF2-40B4-BE49-F238E27FC236}">
                    <a16:creationId xmlns:a16="http://schemas.microsoft.com/office/drawing/2014/main" id="{4C66DDE8-91C6-604B-BC64-79D9885C82E4}"/>
                  </a:ext>
                </a:extLst>
              </p:cNvPr>
              <p:cNvPicPr>
                <a:picLocks noChangeAspect="1"/>
              </p:cNvPicPr>
              <p:nvPr/>
            </p:nvPicPr>
            <p:blipFill>
              <a:blip r:embed="rId12"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42866" y="3321330"/>
                <a:ext cx="738479" cy="738479"/>
              </a:xfrm>
              <a:prstGeom prst="rect">
                <a:avLst/>
              </a:prstGeom>
            </p:spPr>
          </p:pic>
        </p:grpSp>
        <p:grpSp>
          <p:nvGrpSpPr>
            <p:cNvPr id="66" name="群組 65">
              <a:extLst>
                <a:ext uri="{FF2B5EF4-FFF2-40B4-BE49-F238E27FC236}">
                  <a16:creationId xmlns:a16="http://schemas.microsoft.com/office/drawing/2014/main" id="{39ABDA93-386C-CA4A-95CE-B4ABC210B201}"/>
                </a:ext>
              </a:extLst>
            </p:cNvPr>
            <p:cNvGrpSpPr/>
            <p:nvPr/>
          </p:nvGrpSpPr>
          <p:grpSpPr>
            <a:xfrm>
              <a:off x="7139253" y="3004546"/>
              <a:ext cx="1053677" cy="931544"/>
              <a:chOff x="7139253" y="3224465"/>
              <a:chExt cx="1053677" cy="931544"/>
            </a:xfrm>
          </p:grpSpPr>
          <p:pic>
            <p:nvPicPr>
              <p:cNvPr id="62" name="圖片 61">
                <a:extLst>
                  <a:ext uri="{FF2B5EF4-FFF2-40B4-BE49-F238E27FC236}">
                    <a16:creationId xmlns:a16="http://schemas.microsoft.com/office/drawing/2014/main" id="{07629F2D-59CB-8F41-8774-C6BB9F0F84DF}"/>
                  </a:ext>
                </a:extLst>
              </p:cNvPr>
              <p:cNvPicPr>
                <a:picLocks noChangeAspect="1"/>
              </p:cNvPicPr>
              <p:nvPr/>
            </p:nvPicPr>
            <p:blipFill>
              <a:blip r:embed="rId13"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39253" y="3370651"/>
                <a:ext cx="785358" cy="785358"/>
              </a:xfrm>
              <a:prstGeom prst="rect">
                <a:avLst/>
              </a:prstGeom>
            </p:spPr>
          </p:pic>
          <p:pic>
            <p:nvPicPr>
              <p:cNvPr id="61" name="圖形 60" descr="Lightbulb">
                <a:extLst>
                  <a:ext uri="{FF2B5EF4-FFF2-40B4-BE49-F238E27FC236}">
                    <a16:creationId xmlns:a16="http://schemas.microsoft.com/office/drawing/2014/main" id="{103E2C63-D45A-4547-84B9-8EE1273727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625586" y="3224465"/>
                <a:ext cx="567344" cy="567344"/>
              </a:xfrm>
              <a:prstGeom prst="rect">
                <a:avLst/>
              </a:prstGeom>
            </p:spPr>
          </p:pic>
        </p:grpSp>
        <p:grpSp>
          <p:nvGrpSpPr>
            <p:cNvPr id="87" name="群組 86">
              <a:extLst>
                <a:ext uri="{FF2B5EF4-FFF2-40B4-BE49-F238E27FC236}">
                  <a16:creationId xmlns:a16="http://schemas.microsoft.com/office/drawing/2014/main" id="{D9E52A82-4C8E-A04B-AA63-E01AF76243E6}"/>
                </a:ext>
              </a:extLst>
            </p:cNvPr>
            <p:cNvGrpSpPr/>
            <p:nvPr/>
          </p:nvGrpSpPr>
          <p:grpSpPr>
            <a:xfrm>
              <a:off x="4007751" y="2895740"/>
              <a:ext cx="689463" cy="992902"/>
              <a:chOff x="4007751" y="3034639"/>
              <a:chExt cx="689463" cy="992902"/>
            </a:xfrm>
          </p:grpSpPr>
          <p:pic>
            <p:nvPicPr>
              <p:cNvPr id="59" name="圖形 58" descr="Eye">
                <a:extLst>
                  <a:ext uri="{FF2B5EF4-FFF2-40B4-BE49-F238E27FC236}">
                    <a16:creationId xmlns:a16="http://schemas.microsoft.com/office/drawing/2014/main" id="{FBB87293-7FF4-C245-8CA9-E5DDAADE2B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124464" y="3034639"/>
                <a:ext cx="436900" cy="449103"/>
              </a:xfrm>
              <a:prstGeom prst="rect">
                <a:avLst/>
              </a:prstGeom>
            </p:spPr>
          </p:pic>
          <p:pic>
            <p:nvPicPr>
              <p:cNvPr id="64" name="圖片 63">
                <a:extLst>
                  <a:ext uri="{FF2B5EF4-FFF2-40B4-BE49-F238E27FC236}">
                    <a16:creationId xmlns:a16="http://schemas.microsoft.com/office/drawing/2014/main" id="{04350965-9DA1-3649-A98E-B0B9BE9644A5}"/>
                  </a:ext>
                </a:extLst>
              </p:cNvPr>
              <p:cNvPicPr>
                <a:picLocks noChangeAspect="1"/>
              </p:cNvPicPr>
              <p:nvPr/>
            </p:nvPicPr>
            <p:blipFill>
              <a:blip r:embed="rId3" cstate="hqprint">
                <a:extLst>
                  <a:ext uri="{BEBA8EAE-BF5A-486C-A8C5-ECC9F3942E4B}">
                    <a14:imgProps xmlns:a14="http://schemas.microsoft.com/office/drawing/2010/main">
                      <a14:imgLayer r:embed="rId18">
                        <a14:imgEffect>
                          <a14:sharpenSoften amount="-25000"/>
                        </a14:imgEffect>
                      </a14:imgLayer>
                    </a14:imgProps>
                  </a:ext>
                  <a:ext uri="{28A0092B-C50C-407E-A947-70E740481C1C}">
                    <a14:useLocalDpi xmlns:a14="http://schemas.microsoft.com/office/drawing/2010/main"/>
                  </a:ext>
                </a:extLst>
              </a:blip>
              <a:stretch>
                <a:fillRect/>
              </a:stretch>
            </p:blipFill>
            <p:spPr>
              <a:xfrm>
                <a:off x="4007751" y="3370651"/>
                <a:ext cx="689463" cy="656890"/>
              </a:xfrm>
              <a:prstGeom prst="rect">
                <a:avLst/>
              </a:prstGeom>
            </p:spPr>
          </p:pic>
        </p:grpSp>
      </p:grpSp>
      <p:pic>
        <p:nvPicPr>
          <p:cNvPr id="67" name="圖片 66">
            <a:extLst>
              <a:ext uri="{FF2B5EF4-FFF2-40B4-BE49-F238E27FC236}">
                <a16:creationId xmlns:a16="http://schemas.microsoft.com/office/drawing/2014/main" id="{8C7DC791-2810-654A-A090-B0D595B5B5C9}"/>
              </a:ext>
            </a:extLst>
          </p:cNvPr>
          <p:cNvPicPr>
            <a:picLocks noChangeAspect="1"/>
          </p:cNvPicPr>
          <p:nvPr/>
        </p:nvPicPr>
        <p:blipFill rotWithShape="1">
          <a:blip r:embed="rId19"/>
          <a:srcRect l="26419" t="7123" r="21807" b="41351"/>
          <a:stretch/>
        </p:blipFill>
        <p:spPr>
          <a:xfrm>
            <a:off x="33744" y="3733855"/>
            <a:ext cx="1388984" cy="1382296"/>
          </a:xfrm>
          <a:prstGeom prst="rect">
            <a:avLst/>
          </a:prstGeom>
        </p:spPr>
      </p:pic>
      <p:grpSp>
        <p:nvGrpSpPr>
          <p:cNvPr id="74" name="群組 73">
            <a:extLst>
              <a:ext uri="{FF2B5EF4-FFF2-40B4-BE49-F238E27FC236}">
                <a16:creationId xmlns:a16="http://schemas.microsoft.com/office/drawing/2014/main" id="{2A6D35BA-F389-5D46-8A24-C6D135670150}"/>
              </a:ext>
            </a:extLst>
          </p:cNvPr>
          <p:cNvGrpSpPr/>
          <p:nvPr/>
        </p:nvGrpSpPr>
        <p:grpSpPr>
          <a:xfrm>
            <a:off x="8354974" y="3303321"/>
            <a:ext cx="1236055" cy="1381241"/>
            <a:chOff x="8354974" y="3071827"/>
            <a:chExt cx="1236055" cy="1381241"/>
          </a:xfrm>
        </p:grpSpPr>
        <p:sp>
          <p:nvSpPr>
            <p:cNvPr id="70" name="摺角紙張 69">
              <a:extLst>
                <a:ext uri="{FF2B5EF4-FFF2-40B4-BE49-F238E27FC236}">
                  <a16:creationId xmlns:a16="http://schemas.microsoft.com/office/drawing/2014/main" id="{DFF8E9DE-0F9D-2142-B71D-D16F519B2239}"/>
                </a:ext>
              </a:extLst>
            </p:cNvPr>
            <p:cNvSpPr/>
            <p:nvPr/>
          </p:nvSpPr>
          <p:spPr bwMode="auto">
            <a:xfrm>
              <a:off x="8632676" y="3071827"/>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Days!!</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1" name="圖片 70">
              <a:extLst>
                <a:ext uri="{FF2B5EF4-FFF2-40B4-BE49-F238E27FC236}">
                  <a16:creationId xmlns:a16="http://schemas.microsoft.com/office/drawing/2014/main" id="{E474D2CC-910A-904F-862B-7DB0EBE24D25}"/>
                </a:ext>
              </a:extLst>
            </p:cNvPr>
            <p:cNvPicPr>
              <a:picLocks noChangeAspect="1"/>
            </p:cNvPicPr>
            <p:nvPr/>
          </p:nvPicPr>
          <p:blipFill>
            <a:blip r:embed="rId20">
              <a:extLst>
                <a:ext uri="{BEBA8EAE-BF5A-486C-A8C5-ECC9F3942E4B}">
                  <a14:imgProps xmlns:a14="http://schemas.microsoft.com/office/drawing/2010/main">
                    <a14:imgLayer>
                      <a14:imgEffect>
                        <a14:backgroundRemoval t="10000" b="90000" l="10000" r="90000">
                          <a14:foregroundMark x1="40000" y1="31111" x2="25333" y2="53778"/>
                          <a14:foregroundMark x1="25333" y1="52000" x2="53778" y2="73333"/>
                          <a14:foregroundMark x1="40889" y1="28444" x2="60444" y2="31111"/>
                          <a14:foregroundMark x1="60444" y1="30222" x2="71111" y2="55556"/>
                          <a14:foregroundMark x1="70222" y1="53778" x2="70222" y2="53778"/>
                        </a14:backgroundRemoval>
                      </a14:imgEffect>
                    </a14:imgLayer>
                  </a14:imgProps>
                </a:ext>
              </a:extLst>
            </a:blip>
            <a:stretch>
              <a:fillRect/>
            </a:stretch>
          </p:blipFill>
          <p:spPr>
            <a:xfrm>
              <a:off x="8354974" y="3521953"/>
              <a:ext cx="931115" cy="931115"/>
            </a:xfrm>
            <a:prstGeom prst="rect">
              <a:avLst/>
            </a:prstGeom>
          </p:spPr>
        </p:pic>
      </p:grpSp>
      <p:grpSp>
        <p:nvGrpSpPr>
          <p:cNvPr id="75" name="群組 74">
            <a:extLst>
              <a:ext uri="{FF2B5EF4-FFF2-40B4-BE49-F238E27FC236}">
                <a16:creationId xmlns:a16="http://schemas.microsoft.com/office/drawing/2014/main" id="{F4B1E962-BDB5-B442-B926-BBC9BD10E07C}"/>
              </a:ext>
            </a:extLst>
          </p:cNvPr>
          <p:cNvGrpSpPr/>
          <p:nvPr/>
        </p:nvGrpSpPr>
        <p:grpSpPr>
          <a:xfrm>
            <a:off x="8562223" y="5222288"/>
            <a:ext cx="1028805" cy="1009738"/>
            <a:chOff x="8562223" y="4990794"/>
            <a:chExt cx="1028805" cy="1009738"/>
          </a:xfrm>
        </p:grpSpPr>
        <p:sp>
          <p:nvSpPr>
            <p:cNvPr id="72" name="摺角紙張 71">
              <a:extLst>
                <a:ext uri="{FF2B5EF4-FFF2-40B4-BE49-F238E27FC236}">
                  <a16:creationId xmlns:a16="http://schemas.microsoft.com/office/drawing/2014/main" id="{BCEE1D18-93FB-4647-B49E-33F3E3B5624B}"/>
                </a:ext>
              </a:extLst>
            </p:cNvPr>
            <p:cNvSpPr/>
            <p:nvPr/>
          </p:nvSpPr>
          <p:spPr bwMode="auto">
            <a:xfrm>
              <a:off x="8632675" y="4990794"/>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a:t>
              </a:r>
              <a:r>
                <a:rPr lang="en" altLang="zh-TW" dirty="0" err="1">
                  <a:ln w="0"/>
                  <a:solidFill>
                    <a:schemeClr val="tx1"/>
                  </a:solidFill>
                  <a:effectLst>
                    <a:outerShdw blurRad="38100" dist="19050" dir="2700000" algn="tl" rotWithShape="0">
                      <a:schemeClr val="dk1">
                        <a:alpha val="40000"/>
                      </a:schemeClr>
                    </a:outerShdw>
                  </a:effectLst>
                </a:rPr>
                <a:t>Minuts</a:t>
              </a:r>
              <a:r>
                <a:rPr lang="en"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3" name="圖片 72">
              <a:extLst>
                <a:ext uri="{FF2B5EF4-FFF2-40B4-BE49-F238E27FC236}">
                  <a16:creationId xmlns:a16="http://schemas.microsoft.com/office/drawing/2014/main" id="{31F20B78-897F-1445-8C9C-AD543F27ADC7}"/>
                </a:ext>
              </a:extLst>
            </p:cNvPr>
            <p:cNvPicPr>
              <a:picLocks noChangeAspect="1"/>
            </p:cNvPicPr>
            <p:nvPr/>
          </p:nvPicPr>
          <p:blipFill>
            <a:blip r:embed="rId20" cstate="hqprint">
              <a:extLst>
                <a:ext uri="{BEBA8EAE-BF5A-486C-A8C5-ECC9F3942E4B}">
                  <a14:imgProps xmlns:a14="http://schemas.microsoft.com/office/drawing/2010/main">
                    <a14:imgLayer r:embed="rId21">
                      <a14:imgEffect>
                        <a14:backgroundRemoval t="10000" b="90000" l="10000" r="90000">
                          <a14:foregroundMark x1="40000" y1="31111" x2="25333" y2="53778"/>
                          <a14:foregroundMark x1="25333" y1="52000" x2="53778" y2="73333"/>
                          <a14:foregroundMark x1="40889" y1="28444" x2="60444" y2="31111"/>
                          <a14:foregroundMark x1="60444" y1="30222" x2="71111" y2="55556"/>
                          <a14:foregroundMark x1="70222" y1="53778" x2="70222" y2="53778"/>
                        </a14:backgroundRemoval>
                      </a14:imgEffect>
                    </a14:imgLayer>
                  </a14:imgProps>
                </a:ext>
                <a:ext uri="{28A0092B-C50C-407E-A947-70E740481C1C}">
                  <a14:useLocalDpi xmlns:a14="http://schemas.microsoft.com/office/drawing/2010/main"/>
                </a:ext>
              </a:extLst>
            </a:blip>
            <a:stretch>
              <a:fillRect/>
            </a:stretch>
          </p:blipFill>
          <p:spPr>
            <a:xfrm>
              <a:off x="8562223" y="5453445"/>
              <a:ext cx="547087" cy="547087"/>
            </a:xfrm>
            <a:prstGeom prst="rect">
              <a:avLst/>
            </a:prstGeom>
          </p:spPr>
        </p:pic>
      </p:grpSp>
      <p:pic>
        <p:nvPicPr>
          <p:cNvPr id="77" name="圖片 76">
            <a:extLst>
              <a:ext uri="{FF2B5EF4-FFF2-40B4-BE49-F238E27FC236}">
                <a16:creationId xmlns:a16="http://schemas.microsoft.com/office/drawing/2014/main" id="{41BA3FFE-9A4E-BF49-9806-E72BFB93229D}"/>
              </a:ext>
            </a:extLst>
          </p:cNvPr>
          <p:cNvPicPr>
            <a:picLocks noChangeAspect="1"/>
          </p:cNvPicPr>
          <p:nvPr/>
        </p:nvPicPr>
        <p:blipFill>
          <a:blip r:embed="rId22"/>
          <a:stretch>
            <a:fillRect/>
          </a:stretch>
        </p:blipFill>
        <p:spPr>
          <a:xfrm>
            <a:off x="437421" y="236189"/>
            <a:ext cx="2108200" cy="558800"/>
          </a:xfrm>
          <a:prstGeom prst="rect">
            <a:avLst/>
          </a:prstGeom>
        </p:spPr>
      </p:pic>
      <p:sp>
        <p:nvSpPr>
          <p:cNvPr id="90" name="圓角矩形 89">
            <a:extLst>
              <a:ext uri="{FF2B5EF4-FFF2-40B4-BE49-F238E27FC236}">
                <a16:creationId xmlns:a16="http://schemas.microsoft.com/office/drawing/2014/main" id="{13AF7649-542C-114B-B2E5-13F40D84510B}"/>
              </a:ext>
            </a:extLst>
          </p:cNvPr>
          <p:cNvSpPr/>
          <p:nvPr/>
        </p:nvSpPr>
        <p:spPr>
          <a:xfrm>
            <a:off x="1205413" y="1465482"/>
            <a:ext cx="7903898" cy="144000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l">
              <a:buFont typeface="Wingdings" pitchFamily="2" charset="2"/>
              <a:buChar char="l"/>
            </a:pPr>
            <a:r>
              <a:rPr lang="en" altLang="zh-TW" dirty="0" err="1">
                <a:solidFill>
                  <a:srgbClr val="000000"/>
                </a:solidFill>
                <a:latin typeface="Open Sans"/>
              </a:rPr>
              <a:t>Kensho</a:t>
            </a:r>
            <a:r>
              <a:rPr lang="zh-TW" altLang="en-US" dirty="0">
                <a:solidFill>
                  <a:srgbClr val="000000"/>
                </a:solidFill>
                <a:latin typeface="Open Sans"/>
              </a:rPr>
              <a:t>結合人工智慧，實現量化分析的全流程自動化</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類似</a:t>
            </a:r>
            <a:r>
              <a:rPr lang="en" altLang="zh-TW" dirty="0">
                <a:solidFill>
                  <a:srgbClr val="000000"/>
                </a:solidFill>
                <a:latin typeface="Open Sans"/>
              </a:rPr>
              <a:t>Google</a:t>
            </a:r>
            <a:r>
              <a:rPr lang="zh-TW" altLang="en-US" dirty="0">
                <a:solidFill>
                  <a:srgbClr val="000000"/>
                </a:solidFill>
                <a:latin typeface="Open Sans"/>
              </a:rPr>
              <a:t>搜尋引擎介面的金融量化分析軟體</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用戶在搜索框中輸入一個問題，比如「昨天的颱風對建築行業股票價格的影響」，</a:t>
            </a:r>
            <a:r>
              <a:rPr lang="en" altLang="zh-TW" dirty="0" err="1">
                <a:solidFill>
                  <a:srgbClr val="000000"/>
                </a:solidFill>
                <a:latin typeface="Open Sans"/>
              </a:rPr>
              <a:t>Kensho</a:t>
            </a:r>
            <a:r>
              <a:rPr lang="zh-TW" altLang="en-US" dirty="0">
                <a:solidFill>
                  <a:srgbClr val="000000"/>
                </a:solidFill>
                <a:latin typeface="Open Sans"/>
              </a:rPr>
              <a:t>會立即掃描龐大的內外部資料庫、</a:t>
            </a:r>
            <a:r>
              <a:rPr lang="zh-CN" altLang="en-US" dirty="0">
                <a:solidFill>
                  <a:srgbClr val="000000"/>
                </a:solidFill>
                <a:latin typeface="Open Sans"/>
              </a:rPr>
              <a:t>利用</a:t>
            </a:r>
            <a:r>
              <a:rPr lang="zh-TW" altLang="en-US" dirty="0">
                <a:solidFill>
                  <a:srgbClr val="000000"/>
                </a:solidFill>
                <a:latin typeface="Open Sans"/>
              </a:rPr>
              <a:t>演算法找出關聯性和套利機會</a:t>
            </a:r>
            <a:r>
              <a:rPr lang="en-US" altLang="zh-TW"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Open Sans"/>
              </a:rPr>
              <a:t>從而給用戶一個比較精準的回答，如「</a:t>
            </a:r>
            <a:r>
              <a:rPr lang="en" altLang="zh-TW" dirty="0">
                <a:solidFill>
                  <a:srgbClr val="000000"/>
                </a:solidFill>
                <a:latin typeface="Open Sans"/>
              </a:rPr>
              <a:t>XX</a:t>
            </a:r>
            <a:r>
              <a:rPr lang="zh-TW" altLang="en-US" dirty="0">
                <a:solidFill>
                  <a:srgbClr val="000000"/>
                </a:solidFill>
                <a:latin typeface="Open Sans"/>
              </a:rPr>
              <a:t>公司將會是最大的贏家」</a:t>
            </a:r>
            <a:endParaRPr lang="en-US" altLang="zh-TW" dirty="0">
              <a:solidFill>
                <a:srgbClr val="000000"/>
              </a:solidFill>
              <a:latin typeface="Open Sans"/>
            </a:endParaRPr>
          </a:p>
          <a:p>
            <a:pPr marL="285750" indent="-285750" algn="l">
              <a:buFont typeface="Wingdings" pitchFamily="2" charset="2"/>
              <a:buChar char="l"/>
            </a:pPr>
            <a:r>
              <a:rPr lang="zh-TW" altLang="en-US" dirty="0">
                <a:solidFill>
                  <a:srgbClr val="000000"/>
                </a:solidFill>
                <a:latin typeface="Open Sans"/>
              </a:rPr>
              <a:t>達到類似的報告需要幾個金融分析師幾天的工作日才能完成，而</a:t>
            </a:r>
            <a:r>
              <a:rPr lang="en" altLang="zh-TW" dirty="0" err="1">
                <a:solidFill>
                  <a:srgbClr val="000000"/>
                </a:solidFill>
                <a:latin typeface="Open Sans"/>
              </a:rPr>
              <a:t>Kensho</a:t>
            </a:r>
            <a:r>
              <a:rPr lang="zh-TW" altLang="en-US" dirty="0">
                <a:solidFill>
                  <a:srgbClr val="000000"/>
                </a:solidFill>
                <a:latin typeface="Open Sans"/>
              </a:rPr>
              <a:t>則只需花上短短幾分鐘</a:t>
            </a:r>
            <a:endParaRPr lang="zh-TW" altLang="en-US" dirty="0"/>
          </a:p>
        </p:txBody>
      </p:sp>
      <p:pic>
        <p:nvPicPr>
          <p:cNvPr id="91" name="圖片 90">
            <a:extLst>
              <a:ext uri="{FF2B5EF4-FFF2-40B4-BE49-F238E27FC236}">
                <a16:creationId xmlns:a16="http://schemas.microsoft.com/office/drawing/2014/main" id="{71DFE578-AC85-9749-8358-EFC18811DD8B}"/>
              </a:ext>
            </a:extLst>
          </p:cNvPr>
          <p:cNvPicPr>
            <a:picLocks noChangeAspect="1"/>
          </p:cNvPicPr>
          <p:nvPr/>
        </p:nvPicPr>
        <p:blipFill rotWithShape="1">
          <a:blip r:embed="rId23"/>
          <a:srcRect l="10287" t="13637" r="7545" b="9604"/>
          <a:stretch/>
        </p:blipFill>
        <p:spPr>
          <a:xfrm>
            <a:off x="9949673" y="2148432"/>
            <a:ext cx="2608851" cy="1296538"/>
          </a:xfrm>
          <a:prstGeom prst="rect">
            <a:avLst/>
          </a:prstGeom>
        </p:spPr>
      </p:pic>
      <p:grpSp>
        <p:nvGrpSpPr>
          <p:cNvPr id="94" name="群組 93">
            <a:extLst>
              <a:ext uri="{FF2B5EF4-FFF2-40B4-BE49-F238E27FC236}">
                <a16:creationId xmlns:a16="http://schemas.microsoft.com/office/drawing/2014/main" id="{9E047D98-52E4-4247-AF59-A513334303F1}"/>
              </a:ext>
            </a:extLst>
          </p:cNvPr>
          <p:cNvGrpSpPr/>
          <p:nvPr/>
        </p:nvGrpSpPr>
        <p:grpSpPr>
          <a:xfrm>
            <a:off x="10017843" y="3510251"/>
            <a:ext cx="3421291" cy="2235446"/>
            <a:chOff x="2517449" y="1817225"/>
            <a:chExt cx="4572000" cy="3029450"/>
          </a:xfrm>
        </p:grpSpPr>
        <p:pic>
          <p:nvPicPr>
            <p:cNvPr id="92" name="圖片 91">
              <a:extLst>
                <a:ext uri="{FF2B5EF4-FFF2-40B4-BE49-F238E27FC236}">
                  <a16:creationId xmlns:a16="http://schemas.microsoft.com/office/drawing/2014/main" id="{157DE2C0-12C2-5049-BF01-5EFD71F42F52}"/>
                </a:ext>
              </a:extLst>
            </p:cNvPr>
            <p:cNvPicPr>
              <a:picLocks noChangeAspect="1"/>
            </p:cNvPicPr>
            <p:nvPr/>
          </p:nvPicPr>
          <p:blipFill rotWithShape="1">
            <a:blip r:embed="rId24"/>
            <a:srcRect b="14911"/>
            <a:stretch/>
          </p:blipFill>
          <p:spPr>
            <a:xfrm>
              <a:off x="2517449" y="1939781"/>
              <a:ext cx="4572000" cy="2906894"/>
            </a:xfrm>
            <a:prstGeom prst="rect">
              <a:avLst/>
            </a:prstGeom>
          </p:spPr>
        </p:pic>
        <p:sp>
          <p:nvSpPr>
            <p:cNvPr id="93" name="矩形 92">
              <a:extLst>
                <a:ext uri="{FF2B5EF4-FFF2-40B4-BE49-F238E27FC236}">
                  <a16:creationId xmlns:a16="http://schemas.microsoft.com/office/drawing/2014/main" id="{7554C1D5-CDE8-0B44-99CD-926D2E5AC104}"/>
                </a:ext>
              </a:extLst>
            </p:cNvPr>
            <p:cNvSpPr/>
            <p:nvPr/>
          </p:nvSpPr>
          <p:spPr bwMode="auto">
            <a:xfrm>
              <a:off x="6493397" y="1817225"/>
              <a:ext cx="596052" cy="42400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cxnSp>
        <p:nvCxnSpPr>
          <p:cNvPr id="97" name="直線接點 96">
            <a:extLst>
              <a:ext uri="{FF2B5EF4-FFF2-40B4-BE49-F238E27FC236}">
                <a16:creationId xmlns:a16="http://schemas.microsoft.com/office/drawing/2014/main" id="{1D9BEBA5-A272-1A4E-8721-94B5C575A14D}"/>
              </a:ext>
            </a:extLst>
          </p:cNvPr>
          <p:cNvCxnSpPr>
            <a:cxnSpLocks/>
          </p:cNvCxnSpPr>
          <p:nvPr/>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grpSp>
        <p:nvGrpSpPr>
          <p:cNvPr id="104" name="群組 103">
            <a:extLst>
              <a:ext uri="{FF2B5EF4-FFF2-40B4-BE49-F238E27FC236}">
                <a16:creationId xmlns:a16="http://schemas.microsoft.com/office/drawing/2014/main" id="{AB92FAFD-5396-0944-BC5E-C772E9D5B63B}"/>
              </a:ext>
            </a:extLst>
          </p:cNvPr>
          <p:cNvGrpSpPr/>
          <p:nvPr/>
        </p:nvGrpSpPr>
        <p:grpSpPr>
          <a:xfrm>
            <a:off x="1313058" y="1007961"/>
            <a:ext cx="6637159" cy="369332"/>
            <a:chOff x="1313058" y="1007961"/>
            <a:chExt cx="6637159" cy="369332"/>
          </a:xfrm>
        </p:grpSpPr>
        <p:sp>
          <p:nvSpPr>
            <p:cNvPr id="100" name="矩形 99">
              <a:extLst>
                <a:ext uri="{FF2B5EF4-FFF2-40B4-BE49-F238E27FC236}">
                  <a16:creationId xmlns:a16="http://schemas.microsoft.com/office/drawing/2014/main" id="{36EE953E-621F-CE4E-B124-5B5756882013}"/>
                </a:ext>
              </a:extLst>
            </p:cNvPr>
            <p:cNvSpPr/>
            <p:nvPr/>
          </p:nvSpPr>
          <p:spPr>
            <a:xfrm>
              <a:off x="2918070" y="1068360"/>
              <a:ext cx="5032147" cy="307777"/>
            </a:xfrm>
            <a:prstGeom prst="rect">
              <a:avLst/>
            </a:prstGeom>
          </p:spPr>
          <p:txBody>
            <a:bodyPr wrap="none">
              <a:spAutoFit/>
            </a:bodyPr>
            <a:lstStyle/>
            <a:p>
              <a:pPr algn="l"/>
              <a:r>
                <a:rPr lang="zh-CN" altLang="en-US" dirty="0">
                  <a:solidFill>
                    <a:srgbClr val="000000"/>
                  </a:solidFill>
                  <a:latin typeface="Open Sans"/>
                </a:rPr>
                <a:t>金融市場的</a:t>
              </a:r>
              <a:r>
                <a:rPr lang="zh-TW" altLang="en-US" dirty="0">
                  <a:solidFill>
                    <a:srgbClr val="000000"/>
                  </a:solidFill>
                  <a:latin typeface="Open Sans"/>
                </a:rPr>
                <a:t>量化分析依賴專業分析師洞悉問題，過程耗時費力</a:t>
              </a:r>
              <a:endParaRPr lang="zh-TW" altLang="en-US" dirty="0"/>
            </a:p>
          </p:txBody>
        </p:sp>
        <p:sp>
          <p:nvSpPr>
            <p:cNvPr id="103" name="文字方塊 102">
              <a:extLst>
                <a:ext uri="{FF2B5EF4-FFF2-40B4-BE49-F238E27FC236}">
                  <a16:creationId xmlns:a16="http://schemas.microsoft.com/office/drawing/2014/main" id="{DEBBAC40-D076-5E40-8AFD-41AE1B858CEF}"/>
                </a:ext>
              </a:extLst>
            </p:cNvPr>
            <p:cNvSpPr txBox="1"/>
            <p:nvPr/>
          </p:nvSpPr>
          <p:spPr>
            <a:xfrm>
              <a:off x="1313058" y="1007961"/>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spTree>
    <p:extLst>
      <p:ext uri="{BB962C8B-B14F-4D97-AF65-F5344CB8AC3E}">
        <p14:creationId xmlns:p14="http://schemas.microsoft.com/office/powerpoint/2010/main" val="154375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F9B7-51F9-CD43-997C-80702FE7F16A}"/>
              </a:ext>
            </a:extLst>
          </p:cNvPr>
          <p:cNvSpPr>
            <a:spLocks noGrp="1"/>
          </p:cNvSpPr>
          <p:nvPr>
            <p:ph type="title"/>
          </p:nvPr>
        </p:nvSpPr>
        <p:spPr>
          <a:xfrm>
            <a:off x="2517246" y="2781300"/>
            <a:ext cx="5001154" cy="505227"/>
          </a:xfrm>
        </p:spPr>
        <p:txBody>
          <a:bodyPr/>
          <a:lstStyle/>
          <a:p>
            <a:r>
              <a:rPr lang="zh-TW" altLang="en-US" dirty="0"/>
              <a:t>交易與理財諮詢（</a:t>
            </a:r>
            <a:r>
              <a:rPr lang="en" altLang="zh-TW" dirty="0" err="1"/>
              <a:t>Robo</a:t>
            </a:r>
            <a:r>
              <a:rPr lang="en" altLang="zh-TW" dirty="0"/>
              <a:t> Advisor)</a:t>
            </a:r>
            <a:endParaRPr kumimoji="1" lang="zh-TW" altLang="en-US" dirty="0"/>
          </a:p>
        </p:txBody>
      </p:sp>
    </p:spTree>
    <p:extLst>
      <p:ext uri="{BB962C8B-B14F-4D97-AF65-F5344CB8AC3E}">
        <p14:creationId xmlns:p14="http://schemas.microsoft.com/office/powerpoint/2010/main" val="2872920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F9B7-51F9-CD43-997C-80702FE7F16A}"/>
              </a:ext>
            </a:extLst>
          </p:cNvPr>
          <p:cNvSpPr>
            <a:spLocks noGrp="1"/>
          </p:cNvSpPr>
          <p:nvPr>
            <p:ph type="title"/>
          </p:nvPr>
        </p:nvSpPr>
        <p:spPr>
          <a:xfrm>
            <a:off x="2606146" y="2819400"/>
            <a:ext cx="5001154" cy="505227"/>
          </a:xfrm>
        </p:spPr>
        <p:txBody>
          <a:bodyPr/>
          <a:lstStyle/>
          <a:p>
            <a:r>
              <a:rPr lang="zh-TW" altLang="en-US" dirty="0"/>
              <a:t>風險控管模型建構（</a:t>
            </a:r>
            <a:r>
              <a:rPr lang="en" altLang="zh-TW" dirty="0"/>
              <a:t>Risk Control)</a:t>
            </a:r>
          </a:p>
        </p:txBody>
      </p:sp>
    </p:spTree>
    <p:extLst>
      <p:ext uri="{BB962C8B-B14F-4D97-AF65-F5344CB8AC3E}">
        <p14:creationId xmlns:p14="http://schemas.microsoft.com/office/powerpoint/2010/main" val="78187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F9B7-51F9-CD43-997C-80702FE7F16A}"/>
              </a:ext>
            </a:extLst>
          </p:cNvPr>
          <p:cNvSpPr>
            <a:spLocks noGrp="1"/>
          </p:cNvSpPr>
          <p:nvPr>
            <p:ph type="title"/>
          </p:nvPr>
        </p:nvSpPr>
        <p:spPr>
          <a:xfrm>
            <a:off x="2542646" y="2844800"/>
            <a:ext cx="5839354" cy="505227"/>
          </a:xfrm>
        </p:spPr>
        <p:txBody>
          <a:bodyPr/>
          <a:lstStyle/>
          <a:p>
            <a:r>
              <a:rPr lang="zh-TW" altLang="en-US" dirty="0"/>
              <a:t>安全防護、身分辨識（</a:t>
            </a:r>
            <a:r>
              <a:rPr lang="en" altLang="zh-TW" dirty="0"/>
              <a:t>Identification)</a:t>
            </a:r>
          </a:p>
        </p:txBody>
      </p:sp>
    </p:spTree>
    <p:extLst>
      <p:ext uri="{BB962C8B-B14F-4D97-AF65-F5344CB8AC3E}">
        <p14:creationId xmlns:p14="http://schemas.microsoft.com/office/powerpoint/2010/main" val="232399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F9B7-51F9-CD43-997C-80702FE7F16A}"/>
              </a:ext>
            </a:extLst>
          </p:cNvPr>
          <p:cNvSpPr>
            <a:spLocks noGrp="1"/>
          </p:cNvSpPr>
          <p:nvPr>
            <p:ph type="title"/>
          </p:nvPr>
        </p:nvSpPr>
        <p:spPr>
          <a:xfrm>
            <a:off x="2783946" y="2832100"/>
            <a:ext cx="5839354" cy="505227"/>
          </a:xfrm>
        </p:spPr>
        <p:txBody>
          <a:bodyPr/>
          <a:lstStyle/>
          <a:p>
            <a:r>
              <a:rPr lang="zh-TW" altLang="en-US" dirty="0"/>
              <a:t>金融監理科技（</a:t>
            </a:r>
            <a:r>
              <a:rPr lang="en" altLang="zh-TW" dirty="0" err="1"/>
              <a:t>RegTech</a:t>
            </a:r>
            <a:r>
              <a:rPr lang="zh-TW" altLang="en" dirty="0"/>
              <a:t>）</a:t>
            </a:r>
          </a:p>
        </p:txBody>
      </p:sp>
    </p:spTree>
    <p:extLst>
      <p:ext uri="{BB962C8B-B14F-4D97-AF65-F5344CB8AC3E}">
        <p14:creationId xmlns:p14="http://schemas.microsoft.com/office/powerpoint/2010/main" val="2191815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F9B7-51F9-CD43-997C-80702FE7F16A}"/>
              </a:ext>
            </a:extLst>
          </p:cNvPr>
          <p:cNvSpPr>
            <a:spLocks noGrp="1"/>
          </p:cNvSpPr>
          <p:nvPr>
            <p:ph type="title"/>
          </p:nvPr>
        </p:nvSpPr>
        <p:spPr>
          <a:xfrm>
            <a:off x="2580746" y="2819400"/>
            <a:ext cx="5839354" cy="505227"/>
          </a:xfrm>
        </p:spPr>
        <p:txBody>
          <a:bodyPr/>
          <a:lstStyle/>
          <a:p>
            <a:r>
              <a:rPr lang="zh-TW" altLang="en-US" dirty="0"/>
              <a:t>精準行銷（</a:t>
            </a:r>
            <a:r>
              <a:rPr lang="en" altLang="zh-TW" dirty="0"/>
              <a:t>Precision Marketing</a:t>
            </a:r>
            <a:r>
              <a:rPr lang="zh-TW" altLang="en" dirty="0"/>
              <a:t>）</a:t>
            </a:r>
          </a:p>
        </p:txBody>
      </p:sp>
    </p:spTree>
    <p:extLst>
      <p:ext uri="{BB962C8B-B14F-4D97-AF65-F5344CB8AC3E}">
        <p14:creationId xmlns:p14="http://schemas.microsoft.com/office/powerpoint/2010/main" val="311539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C0F59D-FC60-0146-B180-100C988012FA}"/>
              </a:ext>
            </a:extLst>
          </p:cNvPr>
          <p:cNvSpPr>
            <a:spLocks noGrp="1"/>
          </p:cNvSpPr>
          <p:nvPr>
            <p:ph type="title"/>
          </p:nvPr>
        </p:nvSpPr>
        <p:spPr/>
        <p:txBody>
          <a:bodyPr/>
          <a:lstStyle/>
          <a:p>
            <a:endParaRPr kumimoji="1" lang="zh-TW" altLang="en-US"/>
          </a:p>
        </p:txBody>
      </p:sp>
      <p:sp>
        <p:nvSpPr>
          <p:cNvPr id="3" name="矩形 2">
            <a:extLst>
              <a:ext uri="{FF2B5EF4-FFF2-40B4-BE49-F238E27FC236}">
                <a16:creationId xmlns:a16="http://schemas.microsoft.com/office/drawing/2014/main" id="{870A8231-97A9-D64A-A978-AC53B00E777D}"/>
              </a:ext>
            </a:extLst>
          </p:cNvPr>
          <p:cNvSpPr/>
          <p:nvPr/>
        </p:nvSpPr>
        <p:spPr>
          <a:xfrm>
            <a:off x="1473200" y="2811790"/>
            <a:ext cx="4953000" cy="523220"/>
          </a:xfrm>
          <a:prstGeom prst="rect">
            <a:avLst/>
          </a:prstGeom>
        </p:spPr>
        <p:txBody>
          <a:bodyPr>
            <a:spAutoFit/>
          </a:bodyPr>
          <a:lstStyle/>
          <a:p>
            <a:r>
              <a:rPr lang="zh-TW" altLang="en-US" dirty="0">
                <a:solidFill>
                  <a:srgbClr val="212529"/>
                </a:solidFill>
                <a:latin typeface="Roboto Condensed"/>
              </a:rPr>
              <a:t>可以處理的法律文件有：保密協議、服務協議、各式協議書、工作合約、採購訂單及供貨協議等。</a:t>
            </a:r>
            <a:endParaRPr lang="zh-TW" altLang="en-US" dirty="0"/>
          </a:p>
        </p:txBody>
      </p:sp>
      <p:sp>
        <p:nvSpPr>
          <p:cNvPr id="4" name="矩形 3">
            <a:extLst>
              <a:ext uri="{FF2B5EF4-FFF2-40B4-BE49-F238E27FC236}">
                <a16:creationId xmlns:a16="http://schemas.microsoft.com/office/drawing/2014/main" id="{31FDE2DF-E9AE-2543-ABD0-388F01FAD73B}"/>
              </a:ext>
            </a:extLst>
          </p:cNvPr>
          <p:cNvSpPr/>
          <p:nvPr/>
        </p:nvSpPr>
        <p:spPr>
          <a:xfrm>
            <a:off x="1282700" y="1302316"/>
            <a:ext cx="4953000" cy="738664"/>
          </a:xfrm>
          <a:prstGeom prst="rect">
            <a:avLst/>
          </a:prstGeom>
        </p:spPr>
        <p:txBody>
          <a:bodyPr>
            <a:spAutoFit/>
          </a:bodyPr>
          <a:lstStyle/>
          <a:p>
            <a:pPr algn="l"/>
            <a:r>
              <a:rPr lang="zh-TW" altLang="en-US" dirty="0">
                <a:solidFill>
                  <a:srgbClr val="000000"/>
                </a:solidFill>
                <a:latin typeface="Meiryo" panose="020B0604030504040204" pitchFamily="34" charset="-128"/>
                <a:ea typeface="Meiryo" panose="020B0604030504040204" pitchFamily="34" charset="-128"/>
              </a:rPr>
              <a:t>許多律師平日埋頭在動輒幾十萬字的合約裡操煩，逐條逐句修改編寫，為了客戶在法律上完全站得住腳、避免不可預期的損失。</a:t>
            </a:r>
            <a:endParaRPr lang="zh-TW" altLang="en-US" dirty="0"/>
          </a:p>
        </p:txBody>
      </p:sp>
    </p:spTree>
    <p:extLst>
      <p:ext uri="{BB962C8B-B14F-4D97-AF65-F5344CB8AC3E}">
        <p14:creationId xmlns:p14="http://schemas.microsoft.com/office/powerpoint/2010/main" val="1932309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221&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THINKCELLUNDODONOTDELETE" val="1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fontScheme name="Custom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rgbClr val="808080"/>
          </a:solidFill>
          <a:prstDash val="solid"/>
          <a:round/>
          <a:headEnd type="none" w="med" len="med"/>
          <a:tailEnd type="none" w="med" len="med"/>
        </a:ln>
        <a:effectLst/>
      </a:spPr>
      <a:bodyPr vert="horz" wrap="square" lIns="91440" tIns="91440" rIns="91440" bIns="91440" numCol="1" rtlCol="0" anchor="t" anchorCtr="0" compatLnSpc="1">
        <a:prstTxWarp prst="textNoShape">
          <a:avLst/>
        </a:prstTxWarp>
        <a:spAutoFit/>
      </a:bodyPr>
      <a:lstStyle>
        <a:defPPr marL="0" marR="0" indent="0" algn="ctr" defTabSz="889000" rtl="0" eaLnBrk="1" fontAlgn="base" latinLnBrk="0" hangingPunct="1">
          <a:defRPr kumimoji="0" sz="1400" b="0" i="0" u="none" strike="noStrike" cap="none" normalizeH="0" baseline="0" dirty="0" smtClean="0">
            <a:solidFill>
              <a:schemeClr val="tx1"/>
            </a:solidFill>
            <a:effectLst/>
            <a:latin typeface="+mn-lt"/>
            <a:cs typeface="+mn-cs"/>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t" anchorCtr="0" compatLnSpc="1">
        <a:prstTxWarp prst="textNoShape">
          <a:avLst/>
        </a:prstTxWarp>
        <a:spAutoFit/>
      </a:bodyPr>
      <a:lstStyle>
        <a:defPPr marL="0" marR="0" indent="0" algn="ctr" defTabSz="889000" rtl="0" eaLnBrk="1" fontAlgn="base" latinLnBrk="0" hangingPunct="1">
          <a:lnSpc>
            <a:spcPct val="100000"/>
          </a:lnSpc>
          <a:spcBef>
            <a:spcPct val="50000"/>
          </a:spcBef>
          <a:spcAft>
            <a:spcPct val="0"/>
          </a:spcAft>
          <a:buClrTx/>
          <a:buSzTx/>
          <a:buFontTx/>
          <a:buNone/>
          <a:tabLst/>
          <a:defRPr kumimoji="0" lang="en-GB" sz="1400" b="0" i="0" u="none" strike="noStrike" cap="none" normalizeH="0" baseline="0" smtClean="0">
            <a:ln>
              <a:noFill/>
            </a:ln>
            <a:solidFill>
              <a:schemeClr val="tx1"/>
            </a:solidFill>
            <a:effectLst/>
            <a:latin typeface="+mn-lt"/>
            <a:cs typeface="+mn-cs"/>
          </a:defRPr>
        </a:defPPr>
      </a:lstStyle>
    </a:lnDef>
    <a:txDef>
      <a:spPr>
        <a:noFill/>
      </a:spPr>
      <a:bodyPr wrap="square" rtlCol="0">
        <a:spAutoFit/>
      </a:bodyPr>
      <a:lstStyle>
        <a:defPPr>
          <a:defRPr dirty="0"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FC59CFA4602A49AC3BDAF1F5DD4AD1" ma:contentTypeVersion="7" ma:contentTypeDescription="Create a new document." ma:contentTypeScope="" ma:versionID="c65ba08bd50aaf5ec69a5d563d9d7160">
  <xsd:schema xmlns:xsd="http://www.w3.org/2001/XMLSchema" xmlns:p="http://schemas.microsoft.com/office/2006/metadata/properties" xmlns:ns2="614f71a7-1ffd-4a5b-b04c-721b42e4b93f" targetNamespace="http://schemas.microsoft.com/office/2006/metadata/properties" ma:root="true" ma:fieldsID="8a3eb56de8cb87a095342ef8a3972c2e" ns2:_="">
    <xsd:import namespace="614f71a7-1ffd-4a5b-b04c-721b42e4b93f"/>
    <xsd:element name="properties">
      <xsd:complexType>
        <xsd:sequence>
          <xsd:element name="documentManagement">
            <xsd:complexType>
              <xsd:all>
                <xsd:element ref="ns2:Description0" minOccurs="0"/>
                <xsd:element ref="ns2:Software" minOccurs="0"/>
                <xsd:element ref="ns2:Product" minOccurs="0"/>
              </xsd:all>
            </xsd:complexType>
          </xsd:element>
        </xsd:sequence>
      </xsd:complexType>
    </xsd:element>
  </xsd:schema>
  <xsd:schema xmlns:xsd="http://www.w3.org/2001/XMLSchema" xmlns:dms="http://schemas.microsoft.com/office/2006/documentManagement/types" targetNamespace="614f71a7-1ffd-4a5b-b04c-721b42e4b93f" elementFormDefault="qualified">
    <xsd:import namespace="http://schemas.microsoft.com/office/2006/documentManagement/types"/>
    <xsd:element name="Description0" ma:index="8" nillable="true" ma:displayName="Description" ma:hidden="true" ma:internalName="Description0" ma:readOnly="false">
      <xsd:simpleType>
        <xsd:restriction base="dms:Note"/>
      </xsd:simpleType>
    </xsd:element>
    <xsd:element name="Software" ma:index="9" nillable="true" ma:displayName="Software" ma:hidden="true" ma:internalName="Software" ma:readOnly="false">
      <xsd:simpleType>
        <xsd:restriction base="dms:Text">
          <xsd:maxLength value="10"/>
        </xsd:restriction>
      </xsd:simpleType>
    </xsd:element>
    <xsd:element name="Product" ma:index="10" nillable="true" ma:displayName="Product" ma:hidden="true" ma:internalName="Product"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xsi="http://www.w3.org/2001/XMLSchema-instance" xmlns:p="http://schemas.microsoft.com/office/2006/metadata/properties">
  <documentManagement>
    <Description0 xmlns="614f71a7-1ffd-4a5b-b04c-721b42e4b93f" xsi:nil="true"/>
    <Software xmlns="614f71a7-1ffd-4a5b-b04c-721b42e4b93f" xsi:nil="true"/>
    <Product xmlns="614f71a7-1ffd-4a5b-b04c-721b42e4b93f" xsi:nil="true"/>
  </documentManagement>
</p:properties>
</file>

<file path=customXml/itemProps1.xml><?xml version="1.0" encoding="utf-8"?>
<ds:datastoreItem xmlns:ds="http://schemas.openxmlformats.org/officeDocument/2006/customXml" ds:itemID="{B8FFBFC6-7931-4C64-B4E0-D54B44BCD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f71a7-1ffd-4a5b-b04c-721b42e4b93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46D49868-F72B-4C92-A9AD-DDB4759328BB}">
  <ds:schemaRefs>
    <ds:schemaRef ds:uri="http://schemas.microsoft.com/sharepoint/v3/contenttype/forms"/>
  </ds:schemaRefs>
</ds:datastoreItem>
</file>

<file path=customXml/itemProps3.xml><?xml version="1.0" encoding="utf-8"?>
<ds:datastoreItem xmlns:ds="http://schemas.openxmlformats.org/officeDocument/2006/customXml" ds:itemID="{78D00EDC-9529-46D3-865F-ED9D69FE8672}">
  <ds:schemaRefs>
    <ds:schemaRef ds:uri="http://schemas.microsoft.com/office/2006/metadata/properties"/>
    <ds:schemaRef ds:uri="614f71a7-1ffd-4a5b-b04c-721b42e4b93f"/>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1609</Words>
  <Application>Microsoft Macintosh PowerPoint</Application>
  <PresentationFormat>A4 紙張 (210x297 公釐)</PresentationFormat>
  <Paragraphs>97</Paragraphs>
  <Slides>14</Slides>
  <Notes>2</Notes>
  <HiddenSlides>0</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1</vt:i4>
      </vt:variant>
      <vt:variant>
        <vt:lpstr>投影片標題</vt:lpstr>
      </vt:variant>
      <vt:variant>
        <vt:i4>14</vt:i4>
      </vt:variant>
    </vt:vector>
  </HeadingPairs>
  <TitlesOfParts>
    <vt:vector size="31" baseType="lpstr">
      <vt:lpstr>-apple-system</vt:lpstr>
      <vt:lpstr>微軟正黑體</vt:lpstr>
      <vt:lpstr>新細明體</vt:lpstr>
      <vt:lpstr>Cairo</vt:lpstr>
      <vt:lpstr>Meiryo</vt:lpstr>
      <vt:lpstr>Open Sans</vt:lpstr>
      <vt:lpstr>PingFang TC</vt:lpstr>
      <vt:lpstr>poppins</vt:lpstr>
      <vt:lpstr>Roboto Condensed</vt:lpstr>
      <vt:lpstr>Arial</vt:lpstr>
      <vt:lpstr>Calibri</vt:lpstr>
      <vt:lpstr>helvetica neue</vt:lpstr>
      <vt:lpstr>Trebuchet MS</vt:lpstr>
      <vt:lpstr>Verdana</vt:lpstr>
      <vt:lpstr>Wingdings</vt:lpstr>
      <vt:lpstr>blank</vt:lpstr>
      <vt:lpstr>think-cell Slide</vt:lpstr>
      <vt:lpstr>PowerPoint 簡報</vt:lpstr>
      <vt:lpstr>PowerPoint 簡報</vt:lpstr>
      <vt:lpstr>PowerPoint 簡報</vt:lpstr>
      <vt:lpstr>交易與理財諮詢（Robo Advisor)</vt:lpstr>
      <vt:lpstr>風險控管模型建構（Risk Control)</vt:lpstr>
      <vt:lpstr>安全防護、身分辨識（Identification)</vt:lpstr>
      <vt:lpstr>金融監理科技（RegTech）</vt:lpstr>
      <vt:lpstr>精準行銷（Precision Marketing）</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2013-06-10T02:38:07Z</dcterms:created>
  <dcterms:modified xsi:type="dcterms:W3CDTF">2019-07-04T00:10:24Z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ChinaTrust</vt:lpwstr>
  </property>
  <property fmtid="{D5CDD505-2E9C-101B-9397-08002B2CF9AE}" pid="3" name="Template Name">
    <vt:lpwstr>A4</vt:lpwstr>
  </property>
  <property fmtid="{D5CDD505-2E9C-101B-9397-08002B2CF9AE}" pid="4" name="ContentTypeId">
    <vt:lpwstr>0x01010077FC59CFA4602A49AC3BDAF1F5DD4AD1</vt:lpwstr>
  </property>
  <property fmtid="{D5CDD505-2E9C-101B-9397-08002B2CF9AE}" pid="5" name="Order">
    <vt:r8>157600</vt:r8>
  </property>
</Properties>
</file>